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0.xml" ContentType="application/vnd.openxmlformats-officedocument.presentationml.notesSlid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1.xml" ContentType="application/vnd.openxmlformats-officedocument.presentationml.notesSlid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2.xml" ContentType="application/vnd.openxmlformats-officedocument.presentationml.notesSlide+xml"/>
  <Override PartName="/ppt/charts/chart13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9"/>
  </p:notesMasterIdLst>
  <p:handoutMasterIdLst>
    <p:handoutMasterId r:id="rId30"/>
  </p:handoutMasterIdLst>
  <p:sldIdLst>
    <p:sldId id="261" r:id="rId5"/>
    <p:sldId id="262" r:id="rId6"/>
    <p:sldId id="307" r:id="rId7"/>
    <p:sldId id="257" r:id="rId8"/>
    <p:sldId id="309" r:id="rId9"/>
    <p:sldId id="314" r:id="rId10"/>
    <p:sldId id="308" r:id="rId11"/>
    <p:sldId id="321" r:id="rId12"/>
    <p:sldId id="310" r:id="rId13"/>
    <p:sldId id="311" r:id="rId14"/>
    <p:sldId id="324" r:id="rId15"/>
    <p:sldId id="312" r:id="rId16"/>
    <p:sldId id="327" r:id="rId17"/>
    <p:sldId id="315" r:id="rId18"/>
    <p:sldId id="323" r:id="rId19"/>
    <p:sldId id="316" r:id="rId20"/>
    <p:sldId id="317" r:id="rId21"/>
    <p:sldId id="318" r:id="rId22"/>
    <p:sldId id="319" r:id="rId23"/>
    <p:sldId id="320" r:id="rId24"/>
    <p:sldId id="313" r:id="rId25"/>
    <p:sldId id="325" r:id="rId26"/>
    <p:sldId id="326" r:id="rId27"/>
    <p:sldId id="305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160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ri Shilat" initials="MS" lastIdx="20" clrIdx="0">
    <p:extLst>
      <p:ext uri="{19B8F6BF-5375-455C-9EA6-DF929625EA0E}">
        <p15:presenceInfo xmlns:p15="http://schemas.microsoft.com/office/powerpoint/2012/main" userId="S-1-5-21-143744227-174999600-642189945-19616" providerId="AD"/>
      </p:ext>
    </p:extLst>
  </p:cmAuthor>
  <p:cmAuthor id="2" name="Ronit Soen" initials="RS" lastIdx="4" clrIdx="1">
    <p:extLst>
      <p:ext uri="{19B8F6BF-5375-455C-9EA6-DF929625EA0E}">
        <p15:presenceInfo xmlns:p15="http://schemas.microsoft.com/office/powerpoint/2012/main" userId="S-1-5-21-143744227-174999600-642189945-8196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6BA7"/>
    <a:srgbClr val="206B9D"/>
    <a:srgbClr val="929597"/>
    <a:srgbClr val="A03024"/>
    <a:srgbClr val="E1F0FF"/>
    <a:srgbClr val="004A8D"/>
    <a:srgbClr val="E7E6E6"/>
    <a:srgbClr val="298FD1"/>
    <a:srgbClr val="302E45"/>
    <a:srgbClr val="EC00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7414C9-77EC-1FAD-4526-4084FA3BBBD0}" v="140" dt="2020-01-17T09:42:11.006"/>
    <p1510:client id="{ACC7E8C3-0933-43E6-986E-D065B63EF061}" v="53" dt="2020-01-17T13:26:49.113"/>
    <p1510:client id="{B6FD65A1-86F9-4E18-8A12-C2D2EFA7803B}" v="3" dt="2020-01-17T09:23:21.966"/>
    <p1510:client id="{D17576B3-00BF-D54F-EBBC-0E9F7778AB0F}" v="3" vWet="5" dt="2020-01-17T13:17:45.007"/>
    <p1510:client id="{EF16E774-2F1B-5A4B-96EE-77589CC4BDCF}" v="1" dt="2020-01-17T19:00:28.9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סגנון ביניים 2 - הדגשה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סגנון בהיר 2 - הדגשה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93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na_Zulfiqar\Desktop\NFV-Testing\ETSI\STF\STF%20DK\Survey\Survey%20on%20RESTful%20APIs%20specification%20and%20testing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na_Zulfiqar\Desktop\NFV-Testing\ETSI\STF\STF%20DK\Survey\Survey%20on%20RESTful%20APIs%20specification%20and%20testing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na_Zulfiqar\Desktop\NFV-Testing\ETSI\STF\STF%20DK\Survey\Survey%20on%20RESTful%20APIs%20specification%20and%20testing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na_Zulfiqar\Desktop\NFV-Testing\ETSI\STF\STF%20DK\Survey\Survey%20on%20RESTful%20APIs%20specification%20and%20testing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na_Zulfiqar\Desktop\NFV-Testing\ETSI\STF\STF%20DK\Survey\Survey%20on%20RESTful%20APIs%20specification%20and%20testing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na_Zulfiqar\Desktop\NFV-Testing\ETSI\STF\STF%20DK\Survey\Survey%20on%20RESTful%20APIs%20specification%20and%20testing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na_Zulfiqar\AppData\Local\Temp\Rar$DIa4572.28461\Survey%20on%20RESTful%20APIs%20specification%20testing%20and%20implementation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na_Zulfiqar\Desktop\NFV-Testing\ETSI\STF\STF%20DK\Survey\Survey%20on%20RESTful%20APIs%20specification%20and%20testing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na_Zulfiqar\AppData\Local\Temp\Rar$DIa4572.28461\Survey%20on%20RESTful%20APIs%20specification%20testing%20and%20implementation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na_Zulfiqar\Desktop\NFV-Testing\ETSI\STF\STF%20DK\Survey\Survey%20on%20RESTful%20APIs%20specification%20and%20testing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na_Zulfiqar\Desktop\NFV-Testing\ETSI\STF\STF%20DK\Survey\Survey%20on%20RESTful%20APIs%20specification%20and%20testing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na_Zulfiqar\Desktop\NFV-Testing\ETSI\STF\STF%20DK\Survey\Survey%20on%20RESTful%20APIs%20specification%20and%20testing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na_Zulfiqar\Desktop\NFV-Testing\ETSI\STF\STF%20DK\Survey\Survey%20on%20RESTful%20APIs%20specification%20and%20testing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>
                <a:solidFill>
                  <a:sysClr val="windowText" lastClr="000000"/>
                </a:solidFill>
                <a:effectLst/>
              </a:rPr>
              <a:t>How Critical are RESTful APIs for your Organization?</a:t>
            </a:r>
          </a:p>
        </c:rich>
      </c:tx>
      <c:layout>
        <c:manualLayout>
          <c:xMode val="edge"/>
          <c:yMode val="edge"/>
          <c:x val="0.2212710549969201"/>
          <c:y val="3.87149004680844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794881420684262"/>
          <c:y val="0.20025293154321558"/>
          <c:w val="0.86212002026962342"/>
          <c:h val="0.73047047749320815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206BA7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F2C-4E7C-92EB-63D9EC1A0501}"/>
              </c:ext>
            </c:extLst>
          </c:dPt>
          <c:dLbls>
            <c:dLbl>
              <c:idx val="0"/>
              <c:layout>
                <c:manualLayout>
                  <c:x val="1.3494664347851219E-3"/>
                  <c:y val="0"/>
                </c:manualLayout>
              </c:layout>
              <c:spPr>
                <a:noFill/>
                <a:ln w="0"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1-AF2C-4E7C-92EB-63D9EC1A0501}"/>
                </c:ext>
              </c:extLst>
            </c:dLbl>
            <c:dLbl>
              <c:idx val="1"/>
              <c:layout>
                <c:manualLayout>
                  <c:x val="2.6989328695702437E-3"/>
                  <c:y val="0"/>
                </c:manualLayout>
              </c:layout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0" i="0" u="none" strike="noStrike" kern="1200" baseline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100" baseline="0">
                        <a:solidFill>
                          <a:schemeClr val="tx2"/>
                        </a:solidFill>
                      </a:rPr>
                      <a:t>94.12% </a:t>
                    </a:r>
                  </a:p>
                </c:rich>
              </c:tx>
              <c:spPr>
                <a:noFill/>
                <a:ln w="0">
                  <a:noFill/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2-AF2C-4E7C-92EB-63D9EC1A0501}"/>
                </c:ext>
              </c:extLst>
            </c:dLbl>
            <c:spPr>
              <a:noFill/>
              <a:ln w="0"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'Question 1'!$A$12:$A$13</c:f>
              <c:strCache>
                <c:ptCount val="2"/>
                <c:pt idx="0">
                  <c:v>Somewhat</c:v>
                </c:pt>
                <c:pt idx="1">
                  <c:v>Substantially</c:v>
                </c:pt>
              </c:strCache>
            </c:strRef>
          </c:cat>
          <c:val>
            <c:numRef>
              <c:f>'Question 1'!$B$12:$B$13</c:f>
              <c:numCache>
                <c:formatCode>0.00%</c:formatCode>
                <c:ptCount val="2"/>
                <c:pt idx="0">
                  <c:v>5.8799999999999998E-2</c:v>
                </c:pt>
                <c:pt idx="1">
                  <c:v>0.94099999999999995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2C-4E7C-92EB-63D9EC1A05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4903296"/>
        <c:axId val="134904832"/>
      </c:barChart>
      <c:catAx>
        <c:axId val="1349032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904832"/>
        <c:crosses val="autoZero"/>
        <c:auto val="1"/>
        <c:lblAlgn val="ctr"/>
        <c:lblOffset val="100"/>
        <c:noMultiLvlLbl val="0"/>
      </c:catAx>
      <c:valAx>
        <c:axId val="1349048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903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sz="2400">
                <a:solidFill>
                  <a:schemeClr val="tx2"/>
                </a:solidFill>
                <a:effectLst/>
              </a:rPr>
              <a:t>Authentication schemes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ysClr val="windowText" lastClr="000000">
                    <a:lumMod val="65000"/>
                    <a:lumOff val="35000"/>
                  </a:sysClr>
                </a:solidFill>
              </a:defRPr>
            </a:pP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400" b="0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3168073569227652E-2"/>
          <c:y val="0.12558541835096435"/>
          <c:w val="0.90586805162924122"/>
          <c:h val="0.760677055724766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'Question 8'!$B$3:$C$3</c:f>
              <c:strCache>
                <c:ptCount val="1"/>
                <c:pt idx="0">
                  <c:v>Responses</c:v>
                </c:pt>
              </c:strCache>
            </c:strRef>
          </c:tx>
          <c:spPr>
            <a:solidFill>
              <a:srgbClr val="206BA7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'Question 8'!$A$4:$A$7</c:f>
              <c:strCache>
                <c:ptCount val="4"/>
                <c:pt idx="0">
                  <c:v>Credentials based authentication</c:v>
                </c:pt>
                <c:pt idx="1">
                  <c:v>OAuth 2.0</c:v>
                </c:pt>
                <c:pt idx="2">
                  <c:v>Pre-shared token</c:v>
                </c:pt>
                <c:pt idx="3">
                  <c:v>Certificates</c:v>
                </c:pt>
              </c:strCache>
            </c:strRef>
          </c:cat>
          <c:val>
            <c:numRef>
              <c:f>'Question 8'!$B$4:$B$7</c:f>
              <c:numCache>
                <c:formatCode>0.00%</c:formatCode>
                <c:ptCount val="4"/>
                <c:pt idx="0">
                  <c:v>0.55882352941176472</c:v>
                </c:pt>
                <c:pt idx="1">
                  <c:v>0.70588235294117652</c:v>
                </c:pt>
                <c:pt idx="2">
                  <c:v>0.41176470588235292</c:v>
                </c:pt>
                <c:pt idx="3">
                  <c:v>0.52941176470588236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4C-45FD-B2FF-DF573936249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5169920"/>
        <c:axId val="135607040"/>
      </c:barChart>
      <c:catAx>
        <c:axId val="135169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607040"/>
        <c:crosses val="autoZero"/>
        <c:auto val="1"/>
        <c:lblAlgn val="ctr"/>
        <c:lblOffset val="100"/>
        <c:noMultiLvlLbl val="0"/>
      </c:catAx>
      <c:valAx>
        <c:axId val="135607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169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084273840769908"/>
          <c:y val="0.16021945173519977"/>
          <c:w val="0.15137948381452318"/>
          <c:h val="7.81255468066491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sz="2400" baseline="0">
                <a:solidFill>
                  <a:schemeClr val="tx2"/>
                </a:solidFill>
                <a:effectLst/>
              </a:rPr>
              <a:t>Practices to avoid data loss in concurrent update of same resource</a:t>
            </a:r>
          </a:p>
        </c:rich>
      </c:tx>
      <c:layout>
        <c:manualLayout>
          <c:xMode val="edge"/>
          <c:yMode val="edge"/>
          <c:x val="0.12115948267529536"/>
          <c:y val="1.89959294436906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7257823080951775E-2"/>
          <c:y val="0.18277011506533189"/>
          <c:w val="0.94063460191482473"/>
          <c:h val="0.692429406297075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'Question 9'!$B$3:$C$3</c:f>
              <c:strCache>
                <c:ptCount val="1"/>
                <c:pt idx="0">
                  <c:v>Responses</c:v>
                </c:pt>
              </c:strCache>
            </c:strRef>
          </c:tx>
          <c:spPr>
            <a:solidFill>
              <a:srgbClr val="206BA7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'Question 9'!$A$4:$A$6</c:f>
              <c:strCache>
                <c:ptCount val="3"/>
                <c:pt idx="0">
                  <c:v>Use of Entity Tag (ETag)</c:v>
                </c:pt>
                <c:pt idx="1">
                  <c:v>Never recognized this as a problem</c:v>
                </c:pt>
                <c:pt idx="2">
                  <c:v>Not applicable</c:v>
                </c:pt>
              </c:strCache>
            </c:strRef>
          </c:cat>
          <c:val>
            <c:numRef>
              <c:f>'Question 9'!$B$4:$B$6</c:f>
              <c:numCache>
                <c:formatCode>0.00%</c:formatCode>
                <c:ptCount val="3"/>
                <c:pt idx="0">
                  <c:v>0.44117647058823528</c:v>
                </c:pt>
                <c:pt idx="1">
                  <c:v>0.35294117647058826</c:v>
                </c:pt>
                <c:pt idx="2">
                  <c:v>0.14705882352941177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69-46FF-92F8-1544AEF5A6D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5644672"/>
        <c:axId val="135647616"/>
      </c:barChart>
      <c:catAx>
        <c:axId val="135644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647616"/>
        <c:crosses val="autoZero"/>
        <c:auto val="1"/>
        <c:lblAlgn val="ctr"/>
        <c:lblOffset val="100"/>
        <c:noMultiLvlLbl val="0"/>
      </c:catAx>
      <c:valAx>
        <c:axId val="135647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6446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6795910357359187"/>
          <c:y val="0.1501233300893568"/>
          <c:w val="0.12492058300736268"/>
          <c:h val="7.30524593516719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>
                <a:solidFill>
                  <a:schemeClr val="tx2"/>
                </a:solidFill>
                <a:effectLst/>
              </a:rPr>
              <a:t>Asynchronous communication methods </a:t>
            </a:r>
          </a:p>
        </c:rich>
      </c:tx>
      <c:layout>
        <c:manualLayout>
          <c:xMode val="edge"/>
          <c:yMode val="edge"/>
          <c:x val="0.24632918346683177"/>
          <c:y val="1.688053477179710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3237423405469426E-2"/>
          <c:y val="0.12574494577030063"/>
          <c:w val="0.92286253385878436"/>
          <c:h val="0.777234381341611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'Question 10'!$B$3:$C$3</c:f>
              <c:strCache>
                <c:ptCount val="1"/>
                <c:pt idx="0">
                  <c:v>Responses</c:v>
                </c:pt>
              </c:strCache>
            </c:strRef>
          </c:tx>
          <c:spPr>
            <a:solidFill>
              <a:srgbClr val="206BA7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'Question 10'!$A$4:$A$7</c:f>
              <c:strCache>
                <c:ptCount val="4"/>
                <c:pt idx="0">
                  <c:v>WebSockets</c:v>
                </c:pt>
                <c:pt idx="1">
                  <c:v>Server-Sent Events (SSE)</c:v>
                </c:pt>
                <c:pt idx="2">
                  <c:v>Server push (HTTP/2)</c:v>
                </c:pt>
                <c:pt idx="3">
                  <c:v>Subscribe-notify (server-to-server)</c:v>
                </c:pt>
              </c:strCache>
            </c:strRef>
          </c:cat>
          <c:val>
            <c:numRef>
              <c:f>'Question 10'!$B$4:$B$7</c:f>
              <c:numCache>
                <c:formatCode>0.00%</c:formatCode>
                <c:ptCount val="4"/>
                <c:pt idx="0">
                  <c:v>0.47058823529411764</c:v>
                </c:pt>
                <c:pt idx="1">
                  <c:v>0.17647058823529413</c:v>
                </c:pt>
                <c:pt idx="2">
                  <c:v>0.20588235294117646</c:v>
                </c:pt>
                <c:pt idx="3">
                  <c:v>0.79411764705882348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C0-4B30-A1A5-21AEED45374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5690880"/>
        <c:axId val="135702016"/>
      </c:barChart>
      <c:catAx>
        <c:axId val="135690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702016"/>
        <c:crosses val="autoZero"/>
        <c:auto val="1"/>
        <c:lblAlgn val="ctr"/>
        <c:lblOffset val="100"/>
        <c:noMultiLvlLbl val="0"/>
      </c:catAx>
      <c:valAx>
        <c:axId val="135702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690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79251030657281263"/>
          <c:y val="7.2754440278462368E-2"/>
          <c:w val="0.15137948381452318"/>
          <c:h val="7.81255468066491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sz="2000" b="0" i="0" u="none" strike="noStrike" baseline="0">
                <a:solidFill>
                  <a:schemeClr val="tx2"/>
                </a:solidFill>
                <a:effectLst/>
              </a:rPr>
              <a:t>Information for specification of test configurations for conformance/interoperability</a:t>
            </a:r>
            <a:endParaRPr lang="en-US" sz="2000" baseline="0">
              <a:solidFill>
                <a:schemeClr val="tx2"/>
              </a:solidFill>
              <a:effectLst/>
            </a:endParaRPr>
          </a:p>
        </c:rich>
      </c:tx>
      <c:layout>
        <c:manualLayout>
          <c:xMode val="edge"/>
          <c:yMode val="edge"/>
          <c:x val="0.12579832560860985"/>
          <c:y val="3.05402835500379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3705087456458458E-2"/>
          <c:y val="0.17791439809053022"/>
          <c:w val="0.92683232287402939"/>
          <c:h val="0.729358946760687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'Question 11'!$B$3:$C$3</c:f>
              <c:strCache>
                <c:ptCount val="1"/>
                <c:pt idx="0">
                  <c:v>Responses</c:v>
                </c:pt>
              </c:strCache>
            </c:strRef>
          </c:tx>
          <c:spPr>
            <a:solidFill>
              <a:srgbClr val="206BA7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'Question 11'!$A$4:$A$6</c:f>
              <c:strCache>
                <c:ptCount val="3"/>
                <c:pt idx="0">
                  <c:v>Client-server</c:v>
                </c:pt>
                <c:pt idx="1">
                  <c:v>Client-server + labels</c:v>
                </c:pt>
                <c:pt idx="2">
                  <c:v>Multiple clients-servers + context</c:v>
                </c:pt>
              </c:strCache>
            </c:strRef>
          </c:cat>
          <c:val>
            <c:numRef>
              <c:f>'Question 11'!$B$4:$B$6</c:f>
              <c:numCache>
                <c:formatCode>0.00%</c:formatCode>
                <c:ptCount val="3"/>
                <c:pt idx="0">
                  <c:v>0.5</c:v>
                </c:pt>
                <c:pt idx="1">
                  <c:v>0</c:v>
                </c:pt>
                <c:pt idx="2">
                  <c:v>0.29411764705882354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3E-45EC-A5EE-60530CCCAB0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5762304"/>
        <c:axId val="135764992"/>
      </c:barChart>
      <c:catAx>
        <c:axId val="135762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764992"/>
        <c:crosses val="autoZero"/>
        <c:auto val="1"/>
        <c:lblAlgn val="ctr"/>
        <c:lblOffset val="100"/>
        <c:noMultiLvlLbl val="0"/>
      </c:catAx>
      <c:valAx>
        <c:axId val="135764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762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8138164372535046"/>
          <c:y val="0.23033092147265374"/>
          <c:w val="0.12913892024087029"/>
          <c:h val="7.60140455416046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>
                <a:effectLst/>
              </a:rPr>
              <a:t>Issues affecting the </a:t>
            </a:r>
            <a:r>
              <a:rPr lang="en-US" err="1">
                <a:effectLst/>
              </a:rPr>
              <a:t>RESTful</a:t>
            </a:r>
            <a:r>
              <a:rPr lang="en-US">
                <a:effectLst/>
              </a:rPr>
              <a:t> API specification/standardization process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3.6571033219836763E-2"/>
          <c:y val="0.11657913265026279"/>
          <c:w val="0.94479824331277096"/>
          <c:h val="0.75801001321080708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'Question 2'!$B$14</c:f>
              <c:strCache>
                <c:ptCount val="1"/>
                <c:pt idx="0">
                  <c:v>Not at all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cat>
            <c:strRef>
              <c:f>'Question 2'!$A$15:$A$20</c:f>
              <c:strCache>
                <c:ptCount val="6"/>
                <c:pt idx="0">
                  <c:v>Inconsistency of and between documents</c:v>
                </c:pt>
                <c:pt idx="1">
                  <c:v>Maintenance overhead</c:v>
                </c:pt>
                <c:pt idx="2">
                  <c:v>Duplication in different documents and assets</c:v>
                </c:pt>
                <c:pt idx="3">
                  <c:v>Lack of tool support for specific tasks</c:v>
                </c:pt>
                <c:pt idx="4">
                  <c:v>Growing size of documents</c:v>
                </c:pt>
                <c:pt idx="5">
                  <c:v>Document and asset management overhead</c:v>
                </c:pt>
              </c:strCache>
            </c:strRef>
          </c:cat>
          <c:val>
            <c:numRef>
              <c:f>'Question 2'!$B$15:$B$20</c:f>
              <c:numCache>
                <c:formatCode>0.00%</c:formatCode>
                <c:ptCount val="6"/>
                <c:pt idx="0">
                  <c:v>0.14705882352941177</c:v>
                </c:pt>
                <c:pt idx="1">
                  <c:v>0.27272727272727271</c:v>
                </c:pt>
                <c:pt idx="2">
                  <c:v>0.18181818181818182</c:v>
                </c:pt>
                <c:pt idx="3">
                  <c:v>0.27272727272727271</c:v>
                </c:pt>
                <c:pt idx="4">
                  <c:v>0.21875</c:v>
                </c:pt>
                <c:pt idx="5">
                  <c:v>0.27272727272727271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31-4322-9DDE-9386F004D927}"/>
            </c:ext>
          </c:extLst>
        </c:ser>
        <c:ser>
          <c:idx val="3"/>
          <c:order val="1"/>
          <c:tx>
            <c:strRef>
              <c:f>'Question 2'!$D$14</c:f>
              <c:strCache>
                <c:ptCount val="1"/>
                <c:pt idx="0">
                  <c:v>Somewhat</c:v>
                </c:pt>
              </c:strCache>
            </c:strRef>
          </c:tx>
          <c:spPr>
            <a:solidFill>
              <a:srgbClr val="206BA7"/>
            </a:solidFill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'Question 2'!$A$15:$A$20</c:f>
              <c:strCache>
                <c:ptCount val="6"/>
                <c:pt idx="0">
                  <c:v>Inconsistency of and between documents</c:v>
                </c:pt>
                <c:pt idx="1">
                  <c:v>Maintenance overhead</c:v>
                </c:pt>
                <c:pt idx="2">
                  <c:v>Duplication in different documents and assets</c:v>
                </c:pt>
                <c:pt idx="3">
                  <c:v>Lack of tool support for specific tasks</c:v>
                </c:pt>
                <c:pt idx="4">
                  <c:v>Growing size of documents</c:v>
                </c:pt>
                <c:pt idx="5">
                  <c:v>Document and asset management overhead</c:v>
                </c:pt>
              </c:strCache>
            </c:strRef>
          </c:cat>
          <c:val>
            <c:numRef>
              <c:f>'Question 2'!$D$15:$D$20</c:f>
              <c:numCache>
                <c:formatCode>0.00%</c:formatCode>
                <c:ptCount val="6"/>
                <c:pt idx="0">
                  <c:v>0.44117647058823528</c:v>
                </c:pt>
                <c:pt idx="1">
                  <c:v>0.42424242424242425</c:v>
                </c:pt>
                <c:pt idx="2">
                  <c:v>0.51515151515151514</c:v>
                </c:pt>
                <c:pt idx="3">
                  <c:v>0.48484848484848486</c:v>
                </c:pt>
                <c:pt idx="4">
                  <c:v>0.375</c:v>
                </c:pt>
                <c:pt idx="5">
                  <c:v>0.42424242424242425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31-4322-9DDE-9386F004D927}"/>
            </c:ext>
          </c:extLst>
        </c:ser>
        <c:ser>
          <c:idx val="5"/>
          <c:order val="2"/>
          <c:tx>
            <c:strRef>
              <c:f>'Question 2'!$F$14</c:f>
              <c:strCache>
                <c:ptCount val="1"/>
                <c:pt idx="0">
                  <c:v>Substantially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'Question 2'!$A$15:$A$20</c:f>
              <c:strCache>
                <c:ptCount val="6"/>
                <c:pt idx="0">
                  <c:v>Inconsistency of and between documents</c:v>
                </c:pt>
                <c:pt idx="1">
                  <c:v>Maintenance overhead</c:v>
                </c:pt>
                <c:pt idx="2">
                  <c:v>Duplication in different documents and assets</c:v>
                </c:pt>
                <c:pt idx="3">
                  <c:v>Lack of tool support for specific tasks</c:v>
                </c:pt>
                <c:pt idx="4">
                  <c:v>Growing size of documents</c:v>
                </c:pt>
                <c:pt idx="5">
                  <c:v>Document and asset management overhead</c:v>
                </c:pt>
              </c:strCache>
            </c:strRef>
          </c:cat>
          <c:val>
            <c:numRef>
              <c:f>'Question 2'!$F$15:$F$20</c:f>
              <c:numCache>
                <c:formatCode>0.00%</c:formatCode>
                <c:ptCount val="6"/>
                <c:pt idx="0">
                  <c:v>0.41176470588235292</c:v>
                </c:pt>
                <c:pt idx="1">
                  <c:v>0.30303030303030304</c:v>
                </c:pt>
                <c:pt idx="2">
                  <c:v>0.30303030303030304</c:v>
                </c:pt>
                <c:pt idx="3">
                  <c:v>0.24242424242424243</c:v>
                </c:pt>
                <c:pt idx="4">
                  <c:v>0.40625</c:v>
                </c:pt>
                <c:pt idx="5">
                  <c:v>0.30303030303030304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F31-4322-9DDE-9386F004D9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4941696"/>
        <c:axId val="134951680"/>
      </c:barChart>
      <c:catAx>
        <c:axId val="134941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951680"/>
        <c:crosses val="autoZero"/>
        <c:auto val="1"/>
        <c:lblAlgn val="ctr"/>
        <c:lblOffset val="100"/>
        <c:noMultiLvlLbl val="0"/>
      </c:catAx>
      <c:valAx>
        <c:axId val="134951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94169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70922394424198554"/>
          <c:y val="0.11858579419510636"/>
          <c:w val="0.27650539760034726"/>
          <c:h val="4.57836503870100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/>
  </c:chart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r>
              <a:rPr lang="en-US"/>
              <a:t>Issues affecting the </a:t>
            </a:r>
            <a:r>
              <a:rPr lang="en-US" err="1"/>
              <a:t>RESTful</a:t>
            </a:r>
            <a:r>
              <a:rPr lang="en-US"/>
              <a:t> API specification/standardization process</a:t>
            </a:r>
          </a:p>
        </c:rich>
      </c:tx>
      <c:layout>
        <c:manualLayout>
          <c:xMode val="edge"/>
          <c:yMode val="edge"/>
          <c:x val="0.19801080878119195"/>
          <c:y val="2.710940170940170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4690565700612569E-2"/>
          <c:y val="0.16821495726495728"/>
          <c:w val="0.91056123477887141"/>
          <c:h val="0.659372222222222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'Question 2'!$I$3</c:f>
              <c:strCache>
                <c:ptCount val="1"/>
                <c:pt idx="0">
                  <c:v>Weighted Average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prstDash val="solid"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'Question 2'!$A$4:$A$9</c:f>
              <c:strCache>
                <c:ptCount val="6"/>
                <c:pt idx="0">
                  <c:v>Inconsistency of and between documents</c:v>
                </c:pt>
                <c:pt idx="1">
                  <c:v>Maintenance overhead</c:v>
                </c:pt>
                <c:pt idx="2">
                  <c:v>Duplication in different documents and assets</c:v>
                </c:pt>
                <c:pt idx="3">
                  <c:v>Lack of tool support for specific tasks</c:v>
                </c:pt>
                <c:pt idx="4">
                  <c:v>Growing size of documents</c:v>
                </c:pt>
                <c:pt idx="5">
                  <c:v>Document and asset management overhead</c:v>
                </c:pt>
              </c:strCache>
            </c:strRef>
          </c:cat>
          <c:val>
            <c:numRef>
              <c:f>'Question 2'!$I$4:$I$9</c:f>
              <c:numCache>
                <c:formatCode>General</c:formatCode>
                <c:ptCount val="6"/>
                <c:pt idx="0">
                  <c:v>2.17</c:v>
                </c:pt>
                <c:pt idx="1">
                  <c:v>2.17</c:v>
                </c:pt>
                <c:pt idx="2">
                  <c:v>2.2200000000000002</c:v>
                </c:pt>
                <c:pt idx="3">
                  <c:v>1.94</c:v>
                </c:pt>
                <c:pt idx="4">
                  <c:v>2.2200000000000002</c:v>
                </c:pt>
                <c:pt idx="5">
                  <c:v>2.17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F5-4DCC-B652-713770B0491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4994560"/>
        <c:axId val="134976256"/>
      </c:barChart>
      <c:valAx>
        <c:axId val="1349762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4994560"/>
        <c:crosses val="autoZero"/>
        <c:crossBetween val="between"/>
      </c:valAx>
      <c:catAx>
        <c:axId val="134994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aseline="0"/>
            </a:pPr>
            <a:endParaRPr lang="en-US"/>
          </a:p>
        </c:txPr>
        <c:crossAx val="134976256"/>
        <c:crosses val="autoZero"/>
        <c:auto val="0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72153461124500873"/>
          <c:y val="0.10943675213675214"/>
          <c:w val="0.23539515893846602"/>
          <c:h val="5.7285780453913852E-2"/>
        </c:manualLayout>
      </c:layout>
      <c:overlay val="0"/>
    </c:legend>
    <c:plotVisOnly val="0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2400">
                <a:effectLst/>
              </a:rPr>
              <a:t>Topics to be covered in a </a:t>
            </a:r>
            <a:r>
              <a:rPr lang="en-US" sz="2400" err="1">
                <a:effectLst/>
              </a:rPr>
              <a:t>RESTful</a:t>
            </a:r>
            <a:r>
              <a:rPr lang="en-US" sz="2400">
                <a:effectLst/>
              </a:rPr>
              <a:t> API guide</a:t>
            </a:r>
          </a:p>
        </c:rich>
      </c:tx>
      <c:layout>
        <c:manualLayout>
          <c:xMode val="edge"/>
          <c:yMode val="edge"/>
          <c:x val="0.25545145557594318"/>
          <c:y val="8.141112618724558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853187949995269E-2"/>
          <c:y val="0.17886409736308317"/>
          <c:w val="0.92670026519357229"/>
          <c:h val="0.652451415079220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'Question 3'!$B$14</c:f>
              <c:strCache>
                <c:ptCount val="1"/>
                <c:pt idx="0">
                  <c:v>Not at all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'Question 3'!$A$15:$A$21</c:f>
              <c:strCache>
                <c:ptCount val="7"/>
                <c:pt idx="0">
                  <c:v>Core principles of REST</c:v>
                </c:pt>
                <c:pt idx="1">
                  <c:v>Industry best practices of API design</c:v>
                </c:pt>
                <c:pt idx="2">
                  <c:v>Usage of API specification formats (such as OpenAPI)</c:v>
                </c:pt>
                <c:pt idx="3">
                  <c:v>ETSI standardization and test development process</c:v>
                </c:pt>
                <c:pt idx="4">
                  <c:v>Validation of API specifications</c:v>
                </c:pt>
                <c:pt idx="5">
                  <c:v>Selection and usage of tools</c:v>
                </c:pt>
                <c:pt idx="6">
                  <c:v>Examples of standard deliverables (TPs, TDs, ATS)</c:v>
                </c:pt>
              </c:strCache>
            </c:strRef>
          </c:cat>
          <c:val>
            <c:numRef>
              <c:f>'Question 3'!$B$15:$B$21</c:f>
              <c:numCache>
                <c:formatCode>0.00%</c:formatCode>
                <c:ptCount val="7"/>
                <c:pt idx="0">
                  <c:v>0.20588235294117646</c:v>
                </c:pt>
                <c:pt idx="1">
                  <c:v>0.11764705882352941</c:v>
                </c:pt>
                <c:pt idx="2">
                  <c:v>5.8823529411764705E-2</c:v>
                </c:pt>
                <c:pt idx="3">
                  <c:v>5.8823529411764705E-2</c:v>
                </c:pt>
                <c:pt idx="4">
                  <c:v>0</c:v>
                </c:pt>
                <c:pt idx="5">
                  <c:v>0</c:v>
                </c:pt>
                <c:pt idx="6">
                  <c:v>5.8823529411764705E-2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A84-4872-8765-4DF3F916C121}"/>
            </c:ext>
          </c:extLst>
        </c:ser>
        <c:ser>
          <c:idx val="2"/>
          <c:order val="1"/>
          <c:tx>
            <c:strRef>
              <c:f>'Question 3'!$D$14</c:f>
              <c:strCache>
                <c:ptCount val="1"/>
                <c:pt idx="0">
                  <c:v>Important</c:v>
                </c:pt>
              </c:strCache>
            </c:strRef>
          </c:tx>
          <c:spPr>
            <a:solidFill>
              <a:srgbClr val="206BA7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'Question 3'!$A$15:$A$21</c:f>
              <c:strCache>
                <c:ptCount val="7"/>
                <c:pt idx="0">
                  <c:v>Core principles of REST</c:v>
                </c:pt>
                <c:pt idx="1">
                  <c:v>Industry best practices of API design</c:v>
                </c:pt>
                <c:pt idx="2">
                  <c:v>Usage of API specification formats (such as OpenAPI)</c:v>
                </c:pt>
                <c:pt idx="3">
                  <c:v>ETSI standardization and test development process</c:v>
                </c:pt>
                <c:pt idx="4">
                  <c:v>Validation of API specifications</c:v>
                </c:pt>
                <c:pt idx="5">
                  <c:v>Selection and usage of tools</c:v>
                </c:pt>
                <c:pt idx="6">
                  <c:v>Examples of standard deliverables (TPs, TDs, ATS)</c:v>
                </c:pt>
              </c:strCache>
            </c:strRef>
          </c:cat>
          <c:val>
            <c:numRef>
              <c:f>'Question 3'!$D$15:$D$21</c:f>
              <c:numCache>
                <c:formatCode>0.00%</c:formatCode>
                <c:ptCount val="7"/>
                <c:pt idx="0">
                  <c:v>0.44117647058823528</c:v>
                </c:pt>
                <c:pt idx="1">
                  <c:v>0.35294117647058826</c:v>
                </c:pt>
                <c:pt idx="2">
                  <c:v>0.38235294117647056</c:v>
                </c:pt>
                <c:pt idx="3">
                  <c:v>0.44117647058823528</c:v>
                </c:pt>
                <c:pt idx="4">
                  <c:v>0.27272727272727271</c:v>
                </c:pt>
                <c:pt idx="5">
                  <c:v>0.70588235294117652</c:v>
                </c:pt>
                <c:pt idx="6">
                  <c:v>0.70588235294117652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A84-4872-8765-4DF3F916C121}"/>
            </c:ext>
          </c:extLst>
        </c:ser>
        <c:ser>
          <c:idx val="4"/>
          <c:order val="2"/>
          <c:tx>
            <c:strRef>
              <c:f>'Question 3'!$F$14</c:f>
              <c:strCache>
                <c:ptCount val="1"/>
                <c:pt idx="0">
                  <c:v>Essential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'Question 3'!$A$15:$A$21</c:f>
              <c:strCache>
                <c:ptCount val="7"/>
                <c:pt idx="0">
                  <c:v>Core principles of REST</c:v>
                </c:pt>
                <c:pt idx="1">
                  <c:v>Industry best practices of API design</c:v>
                </c:pt>
                <c:pt idx="2">
                  <c:v>Usage of API specification formats (such as OpenAPI)</c:v>
                </c:pt>
                <c:pt idx="3">
                  <c:v>ETSI standardization and test development process</c:v>
                </c:pt>
                <c:pt idx="4">
                  <c:v>Validation of API specifications</c:v>
                </c:pt>
                <c:pt idx="5">
                  <c:v>Selection and usage of tools</c:v>
                </c:pt>
                <c:pt idx="6">
                  <c:v>Examples of standard deliverables (TPs, TDs, ATS)</c:v>
                </c:pt>
              </c:strCache>
            </c:strRef>
          </c:cat>
          <c:val>
            <c:numRef>
              <c:f>'Question 3'!$F$15:$F$21</c:f>
              <c:numCache>
                <c:formatCode>0.00%</c:formatCode>
                <c:ptCount val="7"/>
                <c:pt idx="0">
                  <c:v>0.35294117647058826</c:v>
                </c:pt>
                <c:pt idx="1">
                  <c:v>0.52941176470588236</c:v>
                </c:pt>
                <c:pt idx="2">
                  <c:v>0.55882352941176472</c:v>
                </c:pt>
                <c:pt idx="3">
                  <c:v>0.5</c:v>
                </c:pt>
                <c:pt idx="4">
                  <c:v>0.72727272727272729</c:v>
                </c:pt>
                <c:pt idx="5">
                  <c:v>0.29411764705882354</c:v>
                </c:pt>
                <c:pt idx="6">
                  <c:v>0.23529411764705882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A84-4872-8765-4DF3F916C1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4759552"/>
        <c:axId val="134761088"/>
      </c:barChart>
      <c:catAx>
        <c:axId val="13475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761088"/>
        <c:crosses val="autoZero"/>
        <c:auto val="1"/>
        <c:lblAlgn val="ctr"/>
        <c:lblOffset val="100"/>
        <c:noMultiLvlLbl val="0"/>
      </c:catAx>
      <c:valAx>
        <c:axId val="134761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4759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2717010358734393"/>
          <c:y val="9.5758715370890715E-2"/>
          <c:w val="0.29186052570634557"/>
          <c:h val="5.82905634205050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r>
              <a:rPr lang="en-US"/>
              <a:t>Topics to be covered in a </a:t>
            </a:r>
            <a:r>
              <a:rPr lang="en-US" err="1"/>
              <a:t>RESTful</a:t>
            </a:r>
            <a:r>
              <a:rPr lang="en-US"/>
              <a:t> API guide</a:t>
            </a:r>
          </a:p>
        </c:rich>
      </c:tx>
      <c:layout>
        <c:manualLayout>
          <c:xMode val="edge"/>
          <c:yMode val="edge"/>
          <c:x val="0.26401916424242444"/>
          <c:y val="1.168322902371672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0657758565472213E-2"/>
          <c:y val="0.11558763681707326"/>
          <c:w val="0.933470104269296"/>
          <c:h val="0.65460493236643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'Question 3'!$I$3</c:f>
              <c:strCache>
                <c:ptCount val="1"/>
                <c:pt idx="0">
                  <c:v>Weighted Average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prstDash val="solid"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'Question 3'!$A$4:$A$10</c:f>
              <c:strCache>
                <c:ptCount val="7"/>
                <c:pt idx="0">
                  <c:v>Core principles of REST</c:v>
                </c:pt>
                <c:pt idx="1">
                  <c:v>Industry best practices of API design</c:v>
                </c:pt>
                <c:pt idx="2">
                  <c:v>Usage of API specification formats (such as OpenAPI)</c:v>
                </c:pt>
                <c:pt idx="3">
                  <c:v>ETSI standardization and test development process</c:v>
                </c:pt>
                <c:pt idx="4">
                  <c:v>Validation of API specifications</c:v>
                </c:pt>
                <c:pt idx="5">
                  <c:v>Selection and usage of tools</c:v>
                </c:pt>
                <c:pt idx="6">
                  <c:v>Examples of standard deliverables (TPs, TDs, ATS)</c:v>
                </c:pt>
              </c:strCache>
            </c:strRef>
          </c:cat>
          <c:val>
            <c:numRef>
              <c:f>'Question 3'!$I$4:$I$10</c:f>
              <c:numCache>
                <c:formatCode>General</c:formatCode>
                <c:ptCount val="7"/>
                <c:pt idx="0">
                  <c:v>2.2799999999999998</c:v>
                </c:pt>
                <c:pt idx="1">
                  <c:v>2.5</c:v>
                </c:pt>
                <c:pt idx="2">
                  <c:v>2.61</c:v>
                </c:pt>
                <c:pt idx="3">
                  <c:v>2.5</c:v>
                </c:pt>
                <c:pt idx="4">
                  <c:v>2.67</c:v>
                </c:pt>
                <c:pt idx="5">
                  <c:v>2.2799999999999998</c:v>
                </c:pt>
                <c:pt idx="6">
                  <c:v>2.17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8F-4B2D-84A1-A0EDDFC1DE6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4828800"/>
        <c:axId val="134813568"/>
      </c:barChart>
      <c:valAx>
        <c:axId val="1348135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4828800"/>
        <c:crosses val="autoZero"/>
        <c:crossBetween val="between"/>
      </c:valAx>
      <c:catAx>
        <c:axId val="134828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aseline="0"/>
            </a:pPr>
            <a:endParaRPr lang="en-US"/>
          </a:p>
        </c:txPr>
        <c:crossAx val="134813568"/>
        <c:crosses val="autoZero"/>
        <c:auto val="0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78996563788328833"/>
          <c:y val="6.105384014711579E-2"/>
          <c:w val="0.19823655913978494"/>
          <c:h val="7.0498687664041992E-2"/>
        </c:manualLayout>
      </c:layout>
      <c:overlay val="0"/>
    </c:legend>
    <c:plotVisOnly val="0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0" baseline="0">
                <a:solidFill>
                  <a:sysClr val="windowText" lastClr="000000"/>
                </a:solidFill>
                <a:effectLst/>
              </a:rPr>
              <a:t>Important testing activities for standardized RESTful APIs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5836811506169577E-2"/>
          <c:y val="0.12215203733927897"/>
          <c:w val="0.94004842465292537"/>
          <c:h val="0.78975071399024332"/>
        </c:manualLayout>
      </c:layout>
      <c:barChart>
        <c:barDir val="col"/>
        <c:grouping val="clustered"/>
        <c:varyColors val="0"/>
        <c:ser>
          <c:idx val="2"/>
          <c:order val="1"/>
          <c:tx>
            <c:strRef>
              <c:f>'Question 4'!$D$3</c:f>
              <c:strCache>
                <c:ptCount val="1"/>
                <c:pt idx="0">
                  <c:v>Important</c:v>
                </c:pt>
              </c:strCache>
            </c:strRef>
          </c:tx>
          <c:spPr>
            <a:solidFill>
              <a:srgbClr val="206BA7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'Question 4'!$A$4:$A$6</c:f>
              <c:strCache>
                <c:ptCount val="3"/>
                <c:pt idx="0">
                  <c:v>Conformance</c:v>
                </c:pt>
                <c:pt idx="1">
                  <c:v>Interoperability</c:v>
                </c:pt>
                <c:pt idx="2">
                  <c:v>Performance</c:v>
                </c:pt>
              </c:strCache>
            </c:strRef>
          </c:cat>
          <c:val>
            <c:numRef>
              <c:f>'Question 4'!$D$4:$D$6</c:f>
              <c:numCache>
                <c:formatCode>0.00%</c:formatCode>
                <c:ptCount val="3"/>
                <c:pt idx="0">
                  <c:v>0.35294117647058826</c:v>
                </c:pt>
                <c:pt idx="1">
                  <c:v>0.29411764705882354</c:v>
                </c:pt>
                <c:pt idx="2">
                  <c:v>0.61764705882352944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86-40B6-8F56-CF595D146261}"/>
            </c:ext>
          </c:extLst>
        </c:ser>
        <c:ser>
          <c:idx val="4"/>
          <c:order val="2"/>
          <c:tx>
            <c:strRef>
              <c:f>'Question 4'!$F$3</c:f>
              <c:strCache>
                <c:ptCount val="1"/>
                <c:pt idx="0">
                  <c:v>Essential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chemeClr val="tx1">
                  <a:lumMod val="15000"/>
                  <a:lumOff val="85000"/>
                  <a:alpha val="96000"/>
                </a:schemeClr>
              </a:solidFill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'Question 4'!$A$4:$A$6</c:f>
              <c:strCache>
                <c:ptCount val="3"/>
                <c:pt idx="0">
                  <c:v>Conformance</c:v>
                </c:pt>
                <c:pt idx="1">
                  <c:v>Interoperability</c:v>
                </c:pt>
                <c:pt idx="2">
                  <c:v>Performance</c:v>
                </c:pt>
              </c:strCache>
            </c:strRef>
          </c:cat>
          <c:val>
            <c:numRef>
              <c:f>'Question 4'!$F$4:$F$6</c:f>
              <c:numCache>
                <c:formatCode>0.00%</c:formatCode>
                <c:ptCount val="3"/>
                <c:pt idx="0">
                  <c:v>0.58823529411764708</c:v>
                </c:pt>
                <c:pt idx="1">
                  <c:v>0.70588235294117652</c:v>
                </c:pt>
                <c:pt idx="2">
                  <c:v>0.26470588235294118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86-40B6-8F56-CF595D1462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13"/>
        <c:axId val="135275264"/>
        <c:axId val="1352768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'Question 4'!$B$3</c15:sqref>
                        </c15:formulaRef>
                      </c:ext>
                    </c:extLst>
                    <c:strCache>
                      <c:ptCount val="1"/>
                      <c:pt idx="0">
                        <c:v>Not at all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'Question 4'!$A$4:$A$6</c15:sqref>
                        </c15:formulaRef>
                      </c:ext>
                    </c:extLst>
                    <c:strCache>
                      <c:ptCount val="3"/>
                      <c:pt idx="0">
                        <c:v>Conformance</c:v>
                      </c:pt>
                      <c:pt idx="1">
                        <c:v>Interoperability</c:v>
                      </c:pt>
                      <c:pt idx="2">
                        <c:v>Performance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'Question 4'!$B$4:$B$6</c15:sqref>
                        </c15:formulaRef>
                      </c:ext>
                    </c:extLst>
                    <c:numCache>
                      <c:formatCode>0.00%</c:formatCode>
                      <c:ptCount val="3"/>
                      <c:pt idx="0">
                        <c:v>5.8823529411764705E-2</c:v>
                      </c:pt>
                      <c:pt idx="1">
                        <c:v>0</c:v>
                      </c:pt>
                      <c:pt idx="2">
                        <c:v>0.11764705882352941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1C86-40B6-8F56-CF595D146261}"/>
                  </c:ext>
                </c:extLst>
              </c15:ser>
            </c15:filteredBarSeries>
          </c:ext>
        </c:extLst>
      </c:barChart>
      <c:catAx>
        <c:axId val="135275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276800"/>
        <c:crosses val="autoZero"/>
        <c:auto val="1"/>
        <c:lblAlgn val="ctr"/>
        <c:lblOffset val="100"/>
        <c:noMultiLvlLbl val="0"/>
      </c:catAx>
      <c:valAx>
        <c:axId val="135276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275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7021942446115854"/>
          <c:y val="0.13622411137616944"/>
          <c:w val="0.17043188348338226"/>
          <c:h val="4.82859277457194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2400" baseline="0">
                <a:solidFill>
                  <a:schemeClr val="tx2"/>
                </a:solidFill>
                <a:effectLst/>
              </a:rPr>
              <a:t>Which data exchange formats do you use for RESTful APIs?</a:t>
            </a:r>
          </a:p>
        </c:rich>
      </c:tx>
      <c:layout>
        <c:manualLayout>
          <c:xMode val="edge"/>
          <c:yMode val="edge"/>
          <c:x val="0.14364592974922286"/>
          <c:y val="1.10135023804774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0572486278083162E-2"/>
          <c:y val="0.13618325774197187"/>
          <c:w val="0.91241676091425805"/>
          <c:h val="0.79470571401316403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'Question 7'!$B$3:$C$3</c:f>
              <c:strCache>
                <c:ptCount val="1"/>
                <c:pt idx="0">
                  <c:v>Responses</c:v>
                </c:pt>
              </c:strCache>
            </c:strRef>
          </c:tx>
          <c:spPr>
            <a:solidFill>
              <a:srgbClr val="206BA7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'Question 7'!$A$4:$A$6</c:f>
              <c:strCache>
                <c:ptCount val="3"/>
                <c:pt idx="0">
                  <c:v>JSON</c:v>
                </c:pt>
                <c:pt idx="1">
                  <c:v>YAML</c:v>
                </c:pt>
                <c:pt idx="2">
                  <c:v>XML</c:v>
                </c:pt>
              </c:strCache>
            </c:strRef>
          </c:cat>
          <c:val>
            <c:numRef>
              <c:f>'Question 7'!$D$4:$D$6</c:f>
              <c:numCache>
                <c:formatCode>0.00%</c:formatCode>
                <c:ptCount val="3"/>
                <c:pt idx="0">
                  <c:v>0.97058823529411764</c:v>
                </c:pt>
                <c:pt idx="1">
                  <c:v>0.29411764705882354</c:v>
                </c:pt>
                <c:pt idx="2">
                  <c:v>0.35294117647058826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B0-4596-93F9-EA58F4AAE8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5019904"/>
        <c:axId val="135025792"/>
      </c:barChart>
      <c:catAx>
        <c:axId val="135019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025792"/>
        <c:crosses val="autoZero"/>
        <c:auto val="1"/>
        <c:lblAlgn val="ctr"/>
        <c:lblOffset val="100"/>
        <c:noMultiLvlLbl val="0"/>
      </c:catAx>
      <c:valAx>
        <c:axId val="135025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019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1016713496856796"/>
          <c:y val="0.13903513602819695"/>
          <c:w val="0.15546786376969385"/>
          <c:h val="7.55212105336147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>
                <a:solidFill>
                  <a:sysClr val="windowText" lastClr="000000"/>
                </a:solidFill>
                <a:effectLst/>
              </a:rPr>
              <a:t>Practices</a:t>
            </a:r>
            <a:r>
              <a:rPr lang="en-US" sz="2400" baseline="0">
                <a:solidFill>
                  <a:sysClr val="windowText" lastClr="000000"/>
                </a:solidFill>
                <a:effectLst/>
              </a:rPr>
              <a:t> </a:t>
            </a:r>
            <a:r>
              <a:rPr lang="en-US" sz="2400">
                <a:solidFill>
                  <a:sysClr val="windowText" lastClr="000000"/>
                </a:solidFill>
                <a:effectLst/>
              </a:rPr>
              <a:t>for API version management</a:t>
            </a:r>
          </a:p>
        </c:rich>
      </c:tx>
      <c:layout>
        <c:manualLayout>
          <c:xMode val="edge"/>
          <c:yMode val="edge"/>
          <c:x val="0.26252559689224214"/>
          <c:y val="2.06142491202851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0644195493554561E-2"/>
          <c:y val="0.12073135484269361"/>
          <c:w val="0.9101493900122245"/>
          <c:h val="0.778076550657690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'Question 5'!$B$3:$C$3</c:f>
              <c:strCache>
                <c:ptCount val="1"/>
                <c:pt idx="0">
                  <c:v>Responses</c:v>
                </c:pt>
              </c:strCache>
            </c:strRef>
          </c:tx>
          <c:spPr>
            <a:solidFill>
              <a:srgbClr val="206BA7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'Question 5'!$A$4:$A$6</c:f>
              <c:strCache>
                <c:ptCount val="3"/>
                <c:pt idx="0">
                  <c:v>API versioning as URI path parameter (https://domain.com/v1/API)</c:v>
                </c:pt>
                <c:pt idx="1">
                  <c:v>Versioning through custom headers (In HTTP header for example X-Version: 1:1)</c:v>
                </c:pt>
                <c:pt idx="2">
                  <c:v>Combination of Both</c:v>
                </c:pt>
              </c:strCache>
            </c:strRef>
          </c:cat>
          <c:val>
            <c:numRef>
              <c:f>'Question 5'!$B$4:$B$6</c:f>
              <c:numCache>
                <c:formatCode>0.00%</c:formatCode>
                <c:ptCount val="3"/>
                <c:pt idx="0">
                  <c:v>0.67647058823529416</c:v>
                </c:pt>
                <c:pt idx="1">
                  <c:v>0.14705882352941177</c:v>
                </c:pt>
                <c:pt idx="2">
                  <c:v>8.8235294117647065E-2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8F-449A-A406-AF120351FE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5086848"/>
        <c:axId val="135088384"/>
      </c:barChart>
      <c:catAx>
        <c:axId val="135086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088384"/>
        <c:crosses val="autoZero"/>
        <c:auto val="1"/>
        <c:lblAlgn val="ctr"/>
        <c:lblOffset val="100"/>
        <c:noMultiLvlLbl val="0"/>
      </c:catAx>
      <c:valAx>
        <c:axId val="135088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086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6316123833211214"/>
          <c:y val="0.16936206834725862"/>
          <c:w val="0.14369205210768776"/>
          <c:h val="7.596720193440385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n-US" sz="2400" baseline="0">
                <a:solidFill>
                  <a:schemeClr val="tx2"/>
                </a:solidFill>
                <a:effectLst/>
              </a:rPr>
              <a:t>Handling of large query result sets in </a:t>
            </a:r>
            <a:r>
              <a:rPr lang="en-US" sz="2400" baseline="0" err="1">
                <a:solidFill>
                  <a:schemeClr val="tx2"/>
                </a:solidFill>
                <a:effectLst/>
              </a:rPr>
              <a:t>RESTful</a:t>
            </a:r>
            <a:r>
              <a:rPr lang="en-US" sz="2400" baseline="0">
                <a:solidFill>
                  <a:schemeClr val="tx2"/>
                </a:solidFill>
                <a:effectLst/>
              </a:rPr>
              <a:t> APIs</a:t>
            </a:r>
          </a:p>
        </c:rich>
      </c:tx>
      <c:layout>
        <c:manualLayout>
          <c:xMode val="edge"/>
          <c:yMode val="edge"/>
          <c:x val="0.26712206108214098"/>
          <c:y val="1.21818241339633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5577660911860234E-2"/>
          <c:y val="0.11455828581262646"/>
          <c:w val="0.90423949446342444"/>
          <c:h val="0.739077035257267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'Question 6'!$B$3:$C$3</c:f>
              <c:strCache>
                <c:ptCount val="1"/>
                <c:pt idx="0">
                  <c:v>Responses</c:v>
                </c:pt>
              </c:strCache>
            </c:strRef>
          </c:tx>
          <c:spPr>
            <a:solidFill>
              <a:srgbClr val="206BA7"/>
            </a:solidFill>
            <a:ln>
              <a:noFill/>
            </a:ln>
            <a:effectLst/>
          </c:spPr>
          <c:invertIfNegative val="0"/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'Question 6'!$A$4:$A$6</c:f>
              <c:strCache>
                <c:ptCount val="3"/>
                <c:pt idx="0">
                  <c:v>Attribute value based filtering of collections</c:v>
                </c:pt>
                <c:pt idx="1">
                  <c:v>Attribute Selector (limit attributes included in response)</c:v>
                </c:pt>
                <c:pt idx="2">
                  <c:v>Paged responses</c:v>
                </c:pt>
              </c:strCache>
            </c:strRef>
          </c:cat>
          <c:val>
            <c:numRef>
              <c:f>'Question 6'!$B$4:$B$6</c:f>
              <c:numCache>
                <c:formatCode>0.00%</c:formatCode>
                <c:ptCount val="3"/>
                <c:pt idx="0">
                  <c:v>0.76470588235294112</c:v>
                </c:pt>
                <c:pt idx="1">
                  <c:v>0.5</c:v>
                </c:pt>
                <c:pt idx="2">
                  <c:v>0.47058823529411764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98-4C24-B857-DF7504027F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5133056"/>
        <c:axId val="135134592"/>
      </c:barChart>
      <c:catAx>
        <c:axId val="135133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134592"/>
        <c:crosses val="autoZero"/>
        <c:auto val="1"/>
        <c:lblAlgn val="ctr"/>
        <c:lblOffset val="100"/>
        <c:noMultiLvlLbl val="0"/>
      </c:catAx>
      <c:valAx>
        <c:axId val="135134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133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6382711131632275"/>
          <c:y val="0.15990195910977506"/>
          <c:w val="0.12463488704278494"/>
          <c:h val="7.3210924556339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0.65183</cdr:x>
      <cdr:y>0.13227</cdr:y>
    </cdr:from>
    <cdr:to>
      <cdr:x>0.902</cdr:x>
      <cdr:y>0.19146</cdr:y>
    </cdr:to>
    <cdr:sp macro="" textlink="">
      <cdr:nvSpPr>
        <cdr:cNvPr id="3" name="TextBox 4">
          <a:extLst xmlns:a="http://schemas.openxmlformats.org/drawingml/2006/main">
            <a:ext uri="{FF2B5EF4-FFF2-40B4-BE49-F238E27FC236}">
              <a16:creationId xmlns:a16="http://schemas.microsoft.com/office/drawing/2014/main" id="{E83727DE-AE08-4248-BFCE-F6236931F701}"/>
            </a:ext>
          </a:extLst>
        </cdr:cNvPr>
        <cdr:cNvSpPr txBox="1"/>
      </cdr:nvSpPr>
      <cdr:spPr>
        <a:xfrm xmlns:a="http://schemas.openxmlformats.org/drawingml/2006/main">
          <a:off x="7316913" y="619018"/>
          <a:ext cx="2808223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200" dirty="0">
              <a:solidFill>
                <a:schemeClr val="tx2"/>
              </a:solidFill>
            </a:rPr>
            <a:t>percentages out of 34 total responses 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646816" cy="45878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/>
            </a:lvl1pPr>
          </a:lstStyle>
          <a:p>
            <a:fld id="{31C06EA9-5B09-4754-A303-3A3F0FC820EB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23D6AF7-F2B6-46DF-B629-BDA4FA07FC58}"/>
              </a:ext>
            </a:extLst>
          </p:cNvPr>
          <p:cNvSpPr txBox="1"/>
          <p:nvPr/>
        </p:nvSpPr>
        <p:spPr>
          <a:xfrm>
            <a:off x="422994" y="8685213"/>
            <a:ext cx="12281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200">
                <a:solidFill>
                  <a:schemeClr val="tx2"/>
                </a:solidFill>
              </a:rPr>
              <a:t>© ETSI 2018</a:t>
            </a:r>
            <a:endParaRPr lang="he-IL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876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3C6A86D3-EC4B-4CF0-BE59-F74CA7A04F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646816" cy="45878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‹#›</a:t>
            </a:fld>
            <a:endParaRPr lang="en-US">
              <a:cs typeface="Tahoma" panose="020B060403050404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3E77542-6D51-4929-97A6-1018616E40ED}"/>
              </a:ext>
            </a:extLst>
          </p:cNvPr>
          <p:cNvSpPr txBox="1"/>
          <p:nvPr/>
        </p:nvSpPr>
        <p:spPr>
          <a:xfrm>
            <a:off x="422994" y="8685213"/>
            <a:ext cx="12281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200">
                <a:solidFill>
                  <a:schemeClr val="tx2"/>
                </a:solidFill>
              </a:rPr>
              <a:t>© ETSI 2018</a:t>
            </a:r>
            <a:endParaRPr lang="he-IL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171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1pPr>
    <a:lvl2pPr marL="6286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2pPr>
    <a:lvl3pPr marL="10858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3pPr>
    <a:lvl4pPr marL="15430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4pPr>
    <a:lvl5pPr marL="20002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1</a:t>
            </a:fld>
            <a:endParaRPr lang="en-US"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4890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18</a:t>
            </a:fld>
            <a:endParaRPr lang="en-US"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7461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Polling, HTTP/2 used by 3GPP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19</a:t>
            </a:fld>
            <a:endParaRPr lang="en-US"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1331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payloads and responses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20</a:t>
            </a:fld>
            <a:endParaRPr lang="en-US"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6697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21</a:t>
            </a:fld>
            <a:endParaRPr lang="en-US"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2838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22</a:t>
            </a:fld>
            <a:endParaRPr lang="en-US"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629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5</a:t>
            </a:fld>
            <a:endParaRPr lang="en-US"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636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8</a:t>
            </a:fld>
            <a:endParaRPr lang="en-US"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199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/>
              <a:t>Calculated by SurveyMonkey</a:t>
            </a:r>
          </a:p>
          <a:p>
            <a:r>
              <a:rPr lang="en-US" sz="1100"/>
              <a:t>Formula: </a:t>
            </a:r>
          </a:p>
          <a:p>
            <a:r>
              <a:rPr lang="en-US" sz="11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w</a:t>
            </a:r>
            <a:r>
              <a:rPr lang="en-US" sz="11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 = weight of answer choice</a:t>
            </a:r>
            <a:br>
              <a:rPr lang="en-US" sz="1100"/>
            </a:br>
            <a:r>
              <a:rPr lang="en-US" sz="11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x</a:t>
            </a:r>
            <a:r>
              <a:rPr lang="en-US" sz="11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 = response count for answer choice</a:t>
            </a:r>
          </a:p>
          <a:p>
            <a:r>
              <a:rPr lang="pl-PL" sz="11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x</a:t>
            </a:r>
            <a:r>
              <a:rPr lang="pl-PL" sz="1100" b="0" i="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1</a:t>
            </a:r>
            <a:r>
              <a:rPr lang="pl-PL" sz="11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w</a:t>
            </a:r>
            <a:r>
              <a:rPr lang="pl-PL" sz="1100" b="0" i="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1</a:t>
            </a:r>
            <a:r>
              <a:rPr lang="pl-PL" sz="11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 + </a:t>
            </a:r>
            <a:r>
              <a:rPr lang="pl-PL" sz="11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x</a:t>
            </a:r>
            <a:r>
              <a:rPr lang="pl-PL" sz="1100" b="0" i="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2</a:t>
            </a:r>
            <a:r>
              <a:rPr lang="pl-PL" sz="11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w</a:t>
            </a:r>
            <a:r>
              <a:rPr lang="pl-PL" sz="1100" b="0" i="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2</a:t>
            </a:r>
            <a:r>
              <a:rPr lang="pl-PL" sz="11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 + </a:t>
            </a:r>
            <a:r>
              <a:rPr lang="pl-PL" sz="11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x</a:t>
            </a:r>
            <a:r>
              <a:rPr lang="pl-PL" sz="1100" b="0" i="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3</a:t>
            </a:r>
            <a:r>
              <a:rPr lang="pl-PL" sz="11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w</a:t>
            </a:r>
            <a:r>
              <a:rPr lang="pl-PL" sz="1100" b="0" i="0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3</a:t>
            </a:r>
            <a:r>
              <a:rPr lang="pl-PL" sz="11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 ... </a:t>
            </a:r>
            <a:r>
              <a:rPr lang="pl-PL" sz="11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x</a:t>
            </a:r>
            <a:r>
              <a:rPr lang="pl-PL" sz="1100" b="0" i="1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n</a:t>
            </a:r>
            <a:r>
              <a:rPr lang="pl-PL" sz="11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w</a:t>
            </a:r>
            <a:r>
              <a:rPr lang="pl-PL" sz="1100" b="0" i="1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n</a:t>
            </a:r>
            <a:r>
              <a:rPr lang="en-US" sz="1100" b="0" i="1" kern="1200" baseline="-250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 </a:t>
            </a:r>
            <a:r>
              <a:rPr lang="en-US" sz="1100"/>
              <a:t>/ </a:t>
            </a:r>
            <a:r>
              <a:rPr lang="pl-PL" sz="11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Total</a:t>
            </a:r>
            <a:endParaRPr lang="en-US" sz="11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9</a:t>
            </a:fld>
            <a:endParaRPr lang="en-US"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30157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Green: essential – more focus</a:t>
            </a:r>
          </a:p>
          <a:p>
            <a:r>
              <a:rPr lang="en-US"/>
              <a:t>Blue: Important</a:t>
            </a:r>
          </a:p>
          <a:p>
            <a:r>
              <a:rPr lang="en-US"/>
              <a:t>Gold: not </a:t>
            </a:r>
            <a:r>
              <a:rPr lang="en-US" err="1"/>
              <a:t>intereseted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10</a:t>
            </a:fld>
            <a:endParaRPr lang="en-US"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4487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Others: Reliability and feasibility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12</a:t>
            </a:fld>
            <a:endParaRPr lang="en-US"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4690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/>
              <a:t>3</a:t>
            </a:r>
            <a:r>
              <a:rPr lang="en-US" sz="1000" baseline="30000"/>
              <a:t>rd</a:t>
            </a:r>
            <a:r>
              <a:rPr lang="en-US" sz="1000"/>
              <a:t> Column will replace with the values mentioned in “Other”</a:t>
            </a:r>
          </a:p>
          <a:p>
            <a:r>
              <a:rPr lang="en-US" sz="1000"/>
              <a:t>- Json LD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14</a:t>
            </a:fld>
            <a:endParaRPr lang="en-US"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4888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/>
              <a:t>3</a:t>
            </a:r>
            <a:r>
              <a:rPr lang="en-US" sz="1000" baseline="30000"/>
              <a:t>rd</a:t>
            </a:r>
            <a:r>
              <a:rPr lang="en-US" sz="1000"/>
              <a:t> Column will replace with the values mentioned in “Other”</a:t>
            </a:r>
          </a:p>
          <a:p>
            <a:pPr marL="171450" indent="-171450">
              <a:buFontTx/>
              <a:buChar char="-"/>
            </a:pPr>
            <a:r>
              <a:rPr lang="en-US" sz="1000"/>
              <a:t>Payload itself reports version of the resource</a:t>
            </a:r>
          </a:p>
          <a:p>
            <a:pPr marL="171450" indent="-171450">
              <a:buFontTx/>
              <a:buChar char="-"/>
            </a:pPr>
            <a:r>
              <a:rPr lang="en-US" sz="1000"/>
              <a:t>No versioning</a:t>
            </a:r>
          </a:p>
          <a:p>
            <a:pPr marL="171450" indent="-171450">
              <a:buFontTx/>
              <a:buChar char="-"/>
            </a:pPr>
            <a:r>
              <a:rPr lang="en-US" sz="1000"/>
              <a:t>One M2M versioning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15</a:t>
            </a:fld>
            <a:endParaRPr lang="en-US"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9751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3</a:t>
            </a:r>
            <a:r>
              <a:rPr lang="en-US" baseline="30000"/>
              <a:t>rd</a:t>
            </a:r>
            <a:r>
              <a:rPr lang="en-US"/>
              <a:t> Column will replace with the values mentioned in “Other”</a:t>
            </a:r>
          </a:p>
          <a:p>
            <a:r>
              <a:rPr lang="en-US"/>
              <a:t>- </a:t>
            </a:r>
            <a:r>
              <a:rPr lang="en-US" sz="1200" b="0" i="0" u="none" strike="noStrike" kern="1200">
                <a:solidFill>
                  <a:schemeClr val="tx1"/>
                </a:solidFill>
                <a:effectLst/>
                <a:latin typeface="+mn-lt"/>
                <a:ea typeface="+mn-ea"/>
                <a:cs typeface="Tahoma" panose="020B0604030504040204" pitchFamily="34" charset="0"/>
              </a:rPr>
              <a:t>Ad hoc solution in oneM2M</a:t>
            </a:r>
            <a:r>
              <a:rPr lang="en-US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16</a:t>
            </a:fld>
            <a:endParaRPr lang="en-US"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582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v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3">
            <a:extLst>
              <a:ext uri="{FF2B5EF4-FFF2-40B4-BE49-F238E27FC236}">
                <a16:creationId xmlns:a16="http://schemas.microsoft.com/office/drawing/2014/main" id="{372A564D-06A5-4EFE-B38B-6D6BE06ECA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42549"/>
            <a:ext cx="12192000" cy="1856941"/>
          </a:xfrm>
          <a:prstGeom prst="rect">
            <a:avLst/>
          </a:prstGeom>
        </p:spPr>
      </p:pic>
      <p:pic>
        <p:nvPicPr>
          <p:cNvPr id="3" name="תמונה 2" descr="תמונה שמכילה אובייקט&#10;&#10;תיאור שנוצר ברמת מהימנות גבוהה">
            <a:extLst>
              <a:ext uri="{FF2B5EF4-FFF2-40B4-BE49-F238E27FC236}">
                <a16:creationId xmlns:a16="http://schemas.microsoft.com/office/drawing/2014/main" id="{07CFF163-8B1C-47C8-BBE1-D23B5B2E5D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60" y="389002"/>
            <a:ext cx="7800815" cy="1025635"/>
          </a:xfrm>
          <a:prstGeom prst="rect">
            <a:avLst/>
          </a:prstGeom>
        </p:spPr>
      </p:pic>
      <p:sp>
        <p:nvSpPr>
          <p:cNvPr id="125" name="מציין מיקום טקסט 46">
            <a:extLst>
              <a:ext uri="{FF2B5EF4-FFF2-40B4-BE49-F238E27FC236}">
                <a16:creationId xmlns:a16="http://schemas.microsoft.com/office/drawing/2014/main" id="{5FD01500-B874-4ED1-BA77-137138AC711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47315" y="5945551"/>
            <a:ext cx="2037913" cy="360000"/>
          </a:xfrm>
        </p:spPr>
        <p:txBody>
          <a:bodyPr>
            <a:noAutofit/>
          </a:bodyPr>
          <a:lstStyle>
            <a:lvl1pPr algn="ctr">
              <a:spcBef>
                <a:spcPts val="0"/>
              </a:spcBef>
              <a:defRPr sz="20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19" name="כותרת 1">
            <a:extLst>
              <a:ext uri="{FF2B5EF4-FFF2-40B4-BE49-F238E27FC236}">
                <a16:creationId xmlns:a16="http://schemas.microsoft.com/office/drawing/2014/main" id="{E40A6F19-AB55-4BB2-90A9-1D0AFF238E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6884" y="2947395"/>
            <a:ext cx="10998774" cy="1330920"/>
          </a:xfrm>
        </p:spPr>
        <p:txBody>
          <a:bodyPr>
            <a:noAutofit/>
          </a:bodyPr>
          <a:lstStyle>
            <a:lvl1pPr algn="ctr">
              <a:lnSpc>
                <a:spcPts val="4400"/>
              </a:lnSpc>
              <a:defRPr sz="4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8" name="מציין מיקום טקסט 46">
            <a:extLst>
              <a:ext uri="{FF2B5EF4-FFF2-40B4-BE49-F238E27FC236}">
                <a16:creationId xmlns:a16="http://schemas.microsoft.com/office/drawing/2014/main" id="{723708AD-1A8C-4C3F-BD80-D41BBAFFB0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8591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/>
              <a:t>Name</a:t>
            </a:r>
          </a:p>
        </p:txBody>
      </p:sp>
      <p:sp>
        <p:nvSpPr>
          <p:cNvPr id="39" name="מציין מיקום טקסט 46">
            <a:extLst>
              <a:ext uri="{FF2B5EF4-FFF2-40B4-BE49-F238E27FC236}">
                <a16:creationId xmlns:a16="http://schemas.microsoft.com/office/drawing/2014/main" id="{0414D16D-A991-4A59-B46B-10A4B8FF1B4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2942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 rtl="0"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/>
              <a:t>Text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7444CF9-36DD-4075-BEFB-C959185E6308}"/>
              </a:ext>
            </a:extLst>
          </p:cNvPr>
          <p:cNvSpPr txBox="1"/>
          <p:nvPr userDrawn="1"/>
        </p:nvSpPr>
        <p:spPr>
          <a:xfrm>
            <a:off x="2041970" y="5082995"/>
            <a:ext cx="1646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Presented by: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BD26F86-6539-41EE-BEEC-1242BFE10597}"/>
              </a:ext>
            </a:extLst>
          </p:cNvPr>
          <p:cNvSpPr txBox="1"/>
          <p:nvPr userDrawn="1"/>
        </p:nvSpPr>
        <p:spPr>
          <a:xfrm>
            <a:off x="6591952" y="5082995"/>
            <a:ext cx="6813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For: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E566ED-C85F-4471-BBF7-A8D5741A95D3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>
                <a:solidFill>
                  <a:schemeClr val="bg1"/>
                </a:solidFill>
              </a:rPr>
              <a:t>© ETSI 2020</a:t>
            </a:r>
            <a:endParaRPr lang="he-IL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828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3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8D1CA5A-67E0-445C-8ED9-1D97C8DEDCAC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>
                <a:solidFill>
                  <a:schemeClr val="tx1"/>
                </a:solidFill>
              </a:rPr>
              <a:t>© ETSI 2019</a:t>
            </a:r>
            <a:endParaRPr lang="he-IL" sz="1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64107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3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/>
              <a:t>Click to add text</a:t>
            </a:r>
            <a:endParaRPr lang="he-IL"/>
          </a:p>
          <a:p>
            <a:pPr lvl="1"/>
            <a:r>
              <a:rPr lang="en-US"/>
              <a:t>2nd level</a:t>
            </a:r>
            <a:endParaRPr lang="he-IL"/>
          </a:p>
          <a:p>
            <a:pPr lvl="2"/>
            <a:r>
              <a:rPr lang="en-US"/>
              <a:t>3rd level</a:t>
            </a:r>
            <a:endParaRPr lang="he-IL"/>
          </a:p>
          <a:p>
            <a:pPr lvl="3"/>
            <a:r>
              <a:rPr lang="en-US"/>
              <a:t>4th level</a:t>
            </a:r>
            <a:endParaRPr lang="he-IL"/>
          </a:p>
          <a:p>
            <a:pPr lvl="4"/>
            <a:r>
              <a:rPr lang="en-US"/>
              <a:t>5th level</a:t>
            </a:r>
          </a:p>
          <a:p>
            <a:pPr lvl="5"/>
            <a:r>
              <a:rPr lang="en-US"/>
              <a:t>6th level</a:t>
            </a:r>
          </a:p>
          <a:p>
            <a:pPr lvl="6"/>
            <a:r>
              <a:rPr lang="en-US"/>
              <a:t>7th level</a:t>
            </a:r>
          </a:p>
          <a:p>
            <a:pPr lvl="7"/>
            <a:r>
              <a:rPr lang="en-US"/>
              <a:t>8th level</a:t>
            </a:r>
            <a:endParaRPr lang="he-IL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B1FBECD-340B-4FAB-BA12-88175B94A2C1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>
                <a:solidFill>
                  <a:schemeClr val="bg1"/>
                </a:solidFill>
              </a:rPr>
              <a:t>© ETSI 2019</a:t>
            </a:r>
            <a:endParaRPr lang="he-IL" sz="1400">
              <a:solidFill>
                <a:schemeClr val="bg1"/>
              </a:solidFill>
            </a:endParaRP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84EF2ADB-9A89-40BC-BC15-3C01C6088479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66328A3E-8DC6-4636-8C6E-B3C5689085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17174149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4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B6A789-9E81-499C-A423-9BF9017CA763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>
                <a:solidFill>
                  <a:schemeClr val="bg1"/>
                </a:solidFill>
              </a:rPr>
              <a:t>© ETSI 2019</a:t>
            </a:r>
            <a:endParaRPr lang="he-IL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081059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4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/>
              <a:t>Click to add text</a:t>
            </a:r>
            <a:endParaRPr lang="he-IL"/>
          </a:p>
          <a:p>
            <a:pPr lvl="1"/>
            <a:r>
              <a:rPr lang="en-US"/>
              <a:t>2nd level</a:t>
            </a:r>
            <a:endParaRPr lang="he-IL"/>
          </a:p>
          <a:p>
            <a:pPr lvl="2"/>
            <a:r>
              <a:rPr lang="en-US"/>
              <a:t>3rd level</a:t>
            </a:r>
            <a:endParaRPr lang="he-IL"/>
          </a:p>
          <a:p>
            <a:pPr lvl="3"/>
            <a:r>
              <a:rPr lang="en-US"/>
              <a:t>4th level</a:t>
            </a:r>
            <a:endParaRPr lang="he-IL"/>
          </a:p>
          <a:p>
            <a:pPr lvl="4"/>
            <a:r>
              <a:rPr lang="en-US"/>
              <a:t>5th level</a:t>
            </a:r>
          </a:p>
          <a:p>
            <a:pPr lvl="5"/>
            <a:r>
              <a:rPr lang="en-US"/>
              <a:t>6th level</a:t>
            </a:r>
          </a:p>
          <a:p>
            <a:pPr lvl="6"/>
            <a:r>
              <a:rPr lang="en-US"/>
              <a:t>7th level</a:t>
            </a:r>
          </a:p>
          <a:p>
            <a:pPr lvl="7"/>
            <a:r>
              <a:rPr lang="en-US"/>
              <a:t>8th level</a:t>
            </a:r>
            <a:endParaRPr lang="he-IL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6888615-4A21-4FA2-A689-8FB7634D6320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>
                <a:solidFill>
                  <a:schemeClr val="bg1"/>
                </a:solidFill>
              </a:rPr>
              <a:t>© ETSI 2019</a:t>
            </a:r>
            <a:endParaRPr lang="he-IL" sz="1400">
              <a:solidFill>
                <a:schemeClr val="bg1"/>
              </a:solidFill>
            </a:endParaRP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21EA363-98E5-455B-8A3E-B673A250ECE9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457BE4E2-78CC-4194-AE65-FB8C0C6AFA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467044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5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EF83C6-9764-4440-8BD6-C4073E91D316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>
                <a:solidFill>
                  <a:schemeClr val="bg1"/>
                </a:solidFill>
              </a:rPr>
              <a:t>© ETSI 2019</a:t>
            </a:r>
            <a:endParaRPr lang="he-IL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487187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5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/>
              <a:t>Click to add text</a:t>
            </a:r>
            <a:endParaRPr lang="he-IL"/>
          </a:p>
          <a:p>
            <a:pPr lvl="1"/>
            <a:r>
              <a:rPr lang="en-US"/>
              <a:t>2nd level</a:t>
            </a:r>
            <a:endParaRPr lang="he-IL"/>
          </a:p>
          <a:p>
            <a:pPr lvl="2"/>
            <a:r>
              <a:rPr lang="en-US"/>
              <a:t>3rd level</a:t>
            </a:r>
            <a:endParaRPr lang="he-IL"/>
          </a:p>
          <a:p>
            <a:pPr lvl="3"/>
            <a:r>
              <a:rPr lang="en-US"/>
              <a:t>4th level</a:t>
            </a:r>
            <a:endParaRPr lang="he-IL"/>
          </a:p>
          <a:p>
            <a:pPr lvl="4"/>
            <a:r>
              <a:rPr lang="en-US"/>
              <a:t>5th level</a:t>
            </a:r>
          </a:p>
          <a:p>
            <a:pPr lvl="5"/>
            <a:r>
              <a:rPr lang="en-US"/>
              <a:t>6th level</a:t>
            </a:r>
          </a:p>
          <a:p>
            <a:pPr lvl="6"/>
            <a:r>
              <a:rPr lang="en-US"/>
              <a:t>7th level</a:t>
            </a:r>
          </a:p>
          <a:p>
            <a:pPr lvl="7"/>
            <a:r>
              <a:rPr lang="en-US"/>
              <a:t>8th level</a:t>
            </a:r>
            <a:endParaRPr lang="he-IL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76EC95-DA8E-4E8D-AC58-BCC198B18C8A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>
                <a:solidFill>
                  <a:schemeClr val="bg1"/>
                </a:solidFill>
              </a:rPr>
              <a:t>© ETSI 2019</a:t>
            </a:r>
            <a:endParaRPr lang="he-IL" sz="1400">
              <a:solidFill>
                <a:schemeClr val="bg1"/>
              </a:solidFill>
            </a:endParaRP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D92B2546-3267-4D3A-95E9-94EEDE110FA2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B7E10E1B-DAB7-413C-A350-69588FF4C1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369070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קבוצה 18">
            <a:extLst>
              <a:ext uri="{FF2B5EF4-FFF2-40B4-BE49-F238E27FC236}">
                <a16:creationId xmlns:a16="http://schemas.microsoft.com/office/drawing/2014/main" id="{630DADC7-25AE-4B73-A1DD-1C0132BB56CA}"/>
              </a:ext>
            </a:extLst>
          </p:cNvPr>
          <p:cNvGrpSpPr/>
          <p:nvPr userDrawn="1"/>
        </p:nvGrpSpPr>
        <p:grpSpPr>
          <a:xfrm>
            <a:off x="1953901" y="0"/>
            <a:ext cx="7667717" cy="6858001"/>
            <a:chOff x="2731193" y="0"/>
            <a:chExt cx="7667717" cy="6858001"/>
          </a:xfrm>
        </p:grpSpPr>
        <p:sp>
          <p:nvSpPr>
            <p:cNvPr id="20" name="צורה חופשית: צורה 19">
              <a:extLst>
                <a:ext uri="{FF2B5EF4-FFF2-40B4-BE49-F238E27FC236}">
                  <a16:creationId xmlns:a16="http://schemas.microsoft.com/office/drawing/2014/main" id="{17DF4961-DCED-4D2E-A58B-A63307BFE713}"/>
                </a:ext>
              </a:extLst>
            </p:cNvPr>
            <p:cNvSpPr/>
            <p:nvPr userDrawn="1"/>
          </p:nvSpPr>
          <p:spPr>
            <a:xfrm>
              <a:off x="4777558" y="0"/>
              <a:ext cx="4389250" cy="6858000"/>
            </a:xfrm>
            <a:custGeom>
              <a:avLst/>
              <a:gdLst>
                <a:gd name="connsiteX0" fmla="*/ 2039448 w 4389250"/>
                <a:gd name="connsiteY0" fmla="*/ 0 h 6858000"/>
                <a:gd name="connsiteX1" fmla="*/ 2783030 w 4389250"/>
                <a:gd name="connsiteY1" fmla="*/ 0 h 6858000"/>
                <a:gd name="connsiteX2" fmla="*/ 2854818 w 4389250"/>
                <a:gd name="connsiteY2" fmla="*/ 53222 h 6858000"/>
                <a:gd name="connsiteX3" fmla="*/ 4388762 w 4389250"/>
                <a:gd name="connsiteY3" fmla="*/ 2923229 h 6858000"/>
                <a:gd name="connsiteX4" fmla="*/ 692952 w 4389250"/>
                <a:gd name="connsiteY4" fmla="*/ 6796091 h 6858000"/>
                <a:gd name="connsiteX5" fmla="*/ 498457 w 4389250"/>
                <a:gd name="connsiteY5" fmla="*/ 6858000 h 6858000"/>
                <a:gd name="connsiteX6" fmla="*/ 0 w 4389250"/>
                <a:gd name="connsiteY6" fmla="*/ 6858000 h 6858000"/>
                <a:gd name="connsiteX7" fmla="*/ 163544 w 4389250"/>
                <a:gd name="connsiteY7" fmla="*/ 6793240 h 6858000"/>
                <a:gd name="connsiteX8" fmla="*/ 3648163 w 4389250"/>
                <a:gd name="connsiteY8" fmla="*/ 2892256 h 6858000"/>
                <a:gd name="connsiteX9" fmla="*/ 2055949 w 4389250"/>
                <a:gd name="connsiteY9" fmla="*/ 12634 h 6858000"/>
                <a:gd name="connsiteX10" fmla="*/ 2039448 w 4389250"/>
                <a:gd name="connsiteY10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89250" h="6858000">
                  <a:moveTo>
                    <a:pt x="2039448" y="0"/>
                  </a:moveTo>
                  <a:lnTo>
                    <a:pt x="2783030" y="0"/>
                  </a:lnTo>
                  <a:lnTo>
                    <a:pt x="2854818" y="53222"/>
                  </a:lnTo>
                  <a:cubicBezTo>
                    <a:pt x="3715038" y="727088"/>
                    <a:pt x="4367479" y="1656240"/>
                    <a:pt x="4388762" y="2923229"/>
                  </a:cubicBezTo>
                  <a:cubicBezTo>
                    <a:pt x="4425645" y="5114604"/>
                    <a:pt x="2365114" y="6242376"/>
                    <a:pt x="692952" y="6796091"/>
                  </a:cubicBezTo>
                  <a:lnTo>
                    <a:pt x="498457" y="6858000"/>
                  </a:lnTo>
                  <a:lnTo>
                    <a:pt x="0" y="6858000"/>
                  </a:lnTo>
                  <a:lnTo>
                    <a:pt x="163544" y="6793240"/>
                  </a:lnTo>
                  <a:cubicBezTo>
                    <a:pt x="1669864" y="6179291"/>
                    <a:pt x="3711092" y="4949986"/>
                    <a:pt x="3648163" y="2892256"/>
                  </a:cubicBezTo>
                  <a:cubicBezTo>
                    <a:pt x="3610657" y="1644998"/>
                    <a:pt x="2917462" y="702965"/>
                    <a:pt x="2055949" y="12634"/>
                  </a:cubicBezTo>
                  <a:lnTo>
                    <a:pt x="2039448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/>
            </a:p>
          </p:txBody>
        </p:sp>
        <p:sp>
          <p:nvSpPr>
            <p:cNvPr id="21" name="צורה חופשית: צורה 20">
              <a:extLst>
                <a:ext uri="{FF2B5EF4-FFF2-40B4-BE49-F238E27FC236}">
                  <a16:creationId xmlns:a16="http://schemas.microsoft.com/office/drawing/2014/main" id="{9F261F25-391E-4495-9F8C-317D9B8B74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31193" y="2"/>
              <a:ext cx="4206981" cy="6857999"/>
            </a:xfrm>
            <a:custGeom>
              <a:avLst/>
              <a:gdLst>
                <a:gd name="connsiteX0" fmla="*/ 2134482 w 4206981"/>
                <a:gd name="connsiteY0" fmla="*/ 0 h 6857999"/>
                <a:gd name="connsiteX1" fmla="*/ 2565507 w 4206981"/>
                <a:gd name="connsiteY1" fmla="*/ 0 h 6857999"/>
                <a:gd name="connsiteX2" fmla="*/ 2607190 w 4206981"/>
                <a:gd name="connsiteY2" fmla="*/ 29852 h 6857999"/>
                <a:gd name="connsiteX3" fmla="*/ 4206859 w 4206981"/>
                <a:gd name="connsiteY3" fmla="*/ 2889873 h 6857999"/>
                <a:gd name="connsiteX4" fmla="*/ 364395 w 4206981"/>
                <a:gd name="connsiteY4" fmla="*/ 6830388 h 6857999"/>
                <a:gd name="connsiteX5" fmla="*/ 280110 w 4206981"/>
                <a:gd name="connsiteY5" fmla="*/ 6857999 h 6857999"/>
                <a:gd name="connsiteX6" fmla="*/ 0 w 4206981"/>
                <a:gd name="connsiteY6" fmla="*/ 6857999 h 6857999"/>
                <a:gd name="connsiteX7" fmla="*/ 67164 w 4206981"/>
                <a:gd name="connsiteY7" fmla="*/ 6831728 h 6857999"/>
                <a:gd name="connsiteX8" fmla="*/ 3516140 w 4206981"/>
                <a:gd name="connsiteY8" fmla="*/ 2908934 h 6857999"/>
                <a:gd name="connsiteX9" fmla="*/ 2319762 w 4206981"/>
                <a:gd name="connsiteY9" fmla="*/ 163793 h 6857999"/>
                <a:gd name="connsiteX10" fmla="*/ 2134482 w 4206981"/>
                <a:gd name="connsiteY10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06981" h="6857999">
                  <a:moveTo>
                    <a:pt x="2134482" y="0"/>
                  </a:moveTo>
                  <a:lnTo>
                    <a:pt x="2565507" y="0"/>
                  </a:lnTo>
                  <a:lnTo>
                    <a:pt x="2607190" y="29852"/>
                  </a:lnTo>
                  <a:cubicBezTo>
                    <a:pt x="3525928" y="721020"/>
                    <a:pt x="4217577" y="1658697"/>
                    <a:pt x="4206859" y="2889873"/>
                  </a:cubicBezTo>
                  <a:cubicBezTo>
                    <a:pt x="4186902" y="5047419"/>
                    <a:pt x="2074272" y="6248861"/>
                    <a:pt x="364395" y="6830388"/>
                  </a:cubicBezTo>
                  <a:lnTo>
                    <a:pt x="280110" y="6857999"/>
                  </a:lnTo>
                  <a:lnTo>
                    <a:pt x="0" y="6857999"/>
                  </a:lnTo>
                  <a:lnTo>
                    <a:pt x="67164" y="6831728"/>
                  </a:lnTo>
                  <a:cubicBezTo>
                    <a:pt x="1611971" y="6205232"/>
                    <a:pt x="3504906" y="4917315"/>
                    <a:pt x="3516140" y="2908934"/>
                  </a:cubicBezTo>
                  <a:cubicBezTo>
                    <a:pt x="3522095" y="1708731"/>
                    <a:pt x="3017034" y="819374"/>
                    <a:pt x="2319762" y="163793"/>
                  </a:cubicBezTo>
                  <a:lnTo>
                    <a:pt x="2134482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  <p:sp>
          <p:nvSpPr>
            <p:cNvPr id="22" name="צורה חופשית: צורה 21">
              <a:extLst>
                <a:ext uri="{FF2B5EF4-FFF2-40B4-BE49-F238E27FC236}">
                  <a16:creationId xmlns:a16="http://schemas.microsoft.com/office/drawing/2014/main" id="{703373F4-4545-463C-90D2-59838D9126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85728" y="1"/>
              <a:ext cx="4093156" cy="6857999"/>
            </a:xfrm>
            <a:custGeom>
              <a:avLst/>
              <a:gdLst>
                <a:gd name="connsiteX0" fmla="*/ 1916065 w 4093156"/>
                <a:gd name="connsiteY0" fmla="*/ 0 h 6857999"/>
                <a:gd name="connsiteX1" fmla="*/ 2481932 w 4093156"/>
                <a:gd name="connsiteY1" fmla="*/ 0 h 6857999"/>
                <a:gd name="connsiteX2" fmla="*/ 2637513 w 4093156"/>
                <a:gd name="connsiteY2" fmla="*/ 119981 h 6857999"/>
                <a:gd name="connsiteX3" fmla="*/ 4093021 w 4093156"/>
                <a:gd name="connsiteY3" fmla="*/ 2889873 h 6857999"/>
                <a:gd name="connsiteX4" fmla="*/ 424957 w 4093156"/>
                <a:gd name="connsiteY4" fmla="*/ 6820408 h 6857999"/>
                <a:gd name="connsiteX5" fmla="*/ 312696 w 4093156"/>
                <a:gd name="connsiteY5" fmla="*/ 6857999 h 6857999"/>
                <a:gd name="connsiteX6" fmla="*/ 0 w 4093156"/>
                <a:gd name="connsiteY6" fmla="*/ 6857999 h 6857999"/>
                <a:gd name="connsiteX7" fmla="*/ 37473 w 4093156"/>
                <a:gd name="connsiteY7" fmla="*/ 6843451 h 6857999"/>
                <a:gd name="connsiteX8" fmla="*/ 3414182 w 4093156"/>
                <a:gd name="connsiteY8" fmla="*/ 2923229 h 6857999"/>
                <a:gd name="connsiteX9" fmla="*/ 1931972 w 4093156"/>
                <a:gd name="connsiteY9" fmla="*/ 12867 h 6857999"/>
                <a:gd name="connsiteX10" fmla="*/ 1916065 w 4093156"/>
                <a:gd name="connsiteY10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93156" h="6857999">
                  <a:moveTo>
                    <a:pt x="1916065" y="0"/>
                  </a:moveTo>
                  <a:lnTo>
                    <a:pt x="2481932" y="0"/>
                  </a:lnTo>
                  <a:lnTo>
                    <a:pt x="2637513" y="119981"/>
                  </a:lnTo>
                  <a:cubicBezTo>
                    <a:pt x="3461823" y="790118"/>
                    <a:pt x="4082377" y="1693319"/>
                    <a:pt x="4093021" y="2889873"/>
                  </a:cubicBezTo>
                  <a:cubicBezTo>
                    <a:pt x="4112374" y="5087764"/>
                    <a:pt x="2050364" y="6254462"/>
                    <a:pt x="424957" y="6820408"/>
                  </a:cubicBezTo>
                  <a:lnTo>
                    <a:pt x="312696" y="6857999"/>
                  </a:lnTo>
                  <a:lnTo>
                    <a:pt x="0" y="6857999"/>
                  </a:lnTo>
                  <a:lnTo>
                    <a:pt x="37473" y="6843451"/>
                  </a:lnTo>
                  <a:cubicBezTo>
                    <a:pt x="1492772" y="6258553"/>
                    <a:pt x="3443881" y="5043389"/>
                    <a:pt x="3414182" y="2923229"/>
                  </a:cubicBezTo>
                  <a:cubicBezTo>
                    <a:pt x="3397211" y="1658102"/>
                    <a:pt x="2750863" y="707246"/>
                    <a:pt x="1931972" y="12867"/>
                  </a:cubicBezTo>
                  <a:lnTo>
                    <a:pt x="1916065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  <p:sp>
          <p:nvSpPr>
            <p:cNvPr id="23" name="צורה חופשית: צורה 22">
              <a:extLst>
                <a:ext uri="{FF2B5EF4-FFF2-40B4-BE49-F238E27FC236}">
                  <a16:creationId xmlns:a16="http://schemas.microsoft.com/office/drawing/2014/main" id="{590407C2-26F7-45D5-BE31-B110BBC520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73203" y="1"/>
              <a:ext cx="2425707" cy="2659585"/>
            </a:xfrm>
            <a:custGeom>
              <a:avLst/>
              <a:gdLst>
                <a:gd name="connsiteX0" fmla="*/ 0 w 2425707"/>
                <a:gd name="connsiteY0" fmla="*/ 0 h 2659585"/>
                <a:gd name="connsiteX1" fmla="*/ 544789 w 2425707"/>
                <a:gd name="connsiteY1" fmla="*/ 0 h 2659585"/>
                <a:gd name="connsiteX2" fmla="*/ 617562 w 2425707"/>
                <a:gd name="connsiteY2" fmla="*/ 48632 h 2659585"/>
                <a:gd name="connsiteX3" fmla="*/ 2425707 w 2425707"/>
                <a:gd name="connsiteY3" fmla="*/ 2659585 h 2659585"/>
                <a:gd name="connsiteX4" fmla="*/ 1558654 w 2425707"/>
                <a:gd name="connsiteY4" fmla="*/ 2659585 h 2659585"/>
                <a:gd name="connsiteX5" fmla="*/ 140026 w 2425707"/>
                <a:gd name="connsiteY5" fmla="*/ 105783 h 2659585"/>
                <a:gd name="connsiteX6" fmla="*/ 0 w 2425707"/>
                <a:gd name="connsiteY6" fmla="*/ 0 h 265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5707" h="2659585">
                  <a:moveTo>
                    <a:pt x="0" y="0"/>
                  </a:moveTo>
                  <a:lnTo>
                    <a:pt x="544789" y="0"/>
                  </a:lnTo>
                  <a:lnTo>
                    <a:pt x="617562" y="48632"/>
                  </a:lnTo>
                  <a:cubicBezTo>
                    <a:pt x="1525571" y="684578"/>
                    <a:pt x="2263581" y="1537343"/>
                    <a:pt x="2425707" y="2659585"/>
                  </a:cubicBezTo>
                  <a:lnTo>
                    <a:pt x="1558654" y="2659585"/>
                  </a:lnTo>
                  <a:cubicBezTo>
                    <a:pt x="1555379" y="1581578"/>
                    <a:pt x="942724" y="742636"/>
                    <a:pt x="140026" y="10578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</p:grp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C889F92E-54E5-4148-B838-023E4ACC68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62" y="389003"/>
            <a:ext cx="3414056" cy="1400739"/>
          </a:xfrm>
          <a:prstGeom prst="rect">
            <a:avLst/>
          </a:prstGeom>
        </p:spPr>
      </p:pic>
      <p:sp>
        <p:nvSpPr>
          <p:cNvPr id="26" name="מציין מיקום טקסט 46">
            <a:extLst>
              <a:ext uri="{FF2B5EF4-FFF2-40B4-BE49-F238E27FC236}">
                <a16:creationId xmlns:a16="http://schemas.microsoft.com/office/drawing/2014/main" id="{E8764290-FB38-42DB-A451-B6028A7F4AA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47315" y="5945551"/>
            <a:ext cx="2037913" cy="360000"/>
          </a:xfrm>
        </p:spPr>
        <p:txBody>
          <a:bodyPr>
            <a:noAutofit/>
          </a:bodyPr>
          <a:lstStyle>
            <a:lvl1pPr algn="ctr">
              <a:spcBef>
                <a:spcPts val="0"/>
              </a:spcBef>
              <a:defRPr sz="20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30" name="כותרת 1">
            <a:extLst>
              <a:ext uri="{FF2B5EF4-FFF2-40B4-BE49-F238E27FC236}">
                <a16:creationId xmlns:a16="http://schemas.microsoft.com/office/drawing/2014/main" id="{9ABE937E-880A-485B-B24C-45CBD5961E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6884" y="2947395"/>
            <a:ext cx="10998774" cy="1330920"/>
          </a:xfrm>
        </p:spPr>
        <p:txBody>
          <a:bodyPr>
            <a:noAutofit/>
          </a:bodyPr>
          <a:lstStyle>
            <a:lvl1pPr algn="ctr">
              <a:lnSpc>
                <a:spcPts val="4400"/>
              </a:lnSpc>
              <a:defRPr sz="4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1" name="מציין מיקום טקסט 46">
            <a:extLst>
              <a:ext uri="{FF2B5EF4-FFF2-40B4-BE49-F238E27FC236}">
                <a16:creationId xmlns:a16="http://schemas.microsoft.com/office/drawing/2014/main" id="{DBBED7A2-FE66-4BAE-B1DF-AE0297E5DF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8591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/>
              <a:t>Name</a:t>
            </a:r>
          </a:p>
        </p:txBody>
      </p:sp>
      <p:sp>
        <p:nvSpPr>
          <p:cNvPr id="32" name="מציין מיקום טקסט 46">
            <a:extLst>
              <a:ext uri="{FF2B5EF4-FFF2-40B4-BE49-F238E27FC236}">
                <a16:creationId xmlns:a16="http://schemas.microsoft.com/office/drawing/2014/main" id="{04D61B56-6656-4B35-905A-D7A6DE36E9E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2942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 rtl="0"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/>
              <a:t>Text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CA7211-2781-4CC7-A862-D01C14DA3256}"/>
              </a:ext>
            </a:extLst>
          </p:cNvPr>
          <p:cNvSpPr txBox="1"/>
          <p:nvPr userDrawn="1"/>
        </p:nvSpPr>
        <p:spPr>
          <a:xfrm>
            <a:off x="2041970" y="5082995"/>
            <a:ext cx="1646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Presented by: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239F56A-2FC9-4842-8E82-805A8A15B5D4}"/>
              </a:ext>
            </a:extLst>
          </p:cNvPr>
          <p:cNvSpPr txBox="1"/>
          <p:nvPr userDrawn="1"/>
        </p:nvSpPr>
        <p:spPr>
          <a:xfrm>
            <a:off x="6591952" y="5082995"/>
            <a:ext cx="6813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For: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25BB3E-08E5-45D6-B257-2910811173C9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>
                <a:solidFill>
                  <a:schemeClr val="bg1"/>
                </a:solidFill>
              </a:rPr>
              <a:t>© ETSI 2020</a:t>
            </a:r>
            <a:endParaRPr lang="he-IL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720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תמונה 10">
            <a:extLst>
              <a:ext uri="{FF2B5EF4-FFF2-40B4-BE49-F238E27FC236}">
                <a16:creationId xmlns:a16="http://schemas.microsoft.com/office/drawing/2014/main" id="{41ED0645-EEA7-4500-A273-D7D147FF9B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723632"/>
            <a:ext cx="12192000" cy="1856941"/>
          </a:xfrm>
          <a:prstGeom prst="rect">
            <a:avLst/>
          </a:prstGeom>
        </p:spPr>
      </p:pic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8904188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0"/>
            <a:ext cx="8904190" cy="404068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/>
              <a:t>Click to add text</a:t>
            </a:r>
            <a:endParaRPr lang="he-IL"/>
          </a:p>
          <a:p>
            <a:pPr lvl="1"/>
            <a:r>
              <a:rPr lang="en-US"/>
              <a:t>2nd level</a:t>
            </a:r>
            <a:endParaRPr lang="he-IL"/>
          </a:p>
          <a:p>
            <a:pPr lvl="2"/>
            <a:r>
              <a:rPr lang="en-US"/>
              <a:t>3rd level</a:t>
            </a:r>
            <a:endParaRPr lang="he-IL"/>
          </a:p>
          <a:p>
            <a:pPr lvl="3"/>
            <a:r>
              <a:rPr lang="en-US"/>
              <a:t>4th level</a:t>
            </a:r>
            <a:endParaRPr lang="he-IL"/>
          </a:p>
          <a:p>
            <a:pPr lvl="4"/>
            <a:r>
              <a:rPr lang="en-US"/>
              <a:t>5th level</a:t>
            </a:r>
          </a:p>
          <a:p>
            <a:pPr lvl="5"/>
            <a:r>
              <a:rPr lang="en-US"/>
              <a:t>6th level</a:t>
            </a:r>
          </a:p>
          <a:p>
            <a:pPr lvl="6"/>
            <a:r>
              <a:rPr lang="en-US"/>
              <a:t>7th level</a:t>
            </a:r>
          </a:p>
          <a:p>
            <a:pPr lvl="7"/>
            <a:r>
              <a:rPr lang="en-US"/>
              <a:t>8th level</a:t>
            </a:r>
            <a:endParaRPr lang="he-IL"/>
          </a:p>
        </p:txBody>
      </p:sp>
      <p:pic>
        <p:nvPicPr>
          <p:cNvPr id="45" name="תמונה 44">
            <a:extLst>
              <a:ext uri="{FF2B5EF4-FFF2-40B4-BE49-F238E27FC236}">
                <a16:creationId xmlns:a16="http://schemas.microsoft.com/office/drawing/2014/main" id="{4522AFBD-9A9E-4F45-B8FE-CE5FB2376C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6B10DB2-7748-4164-B8A2-F994322A381A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>
                <a:solidFill>
                  <a:schemeClr val="bg1"/>
                </a:solidFill>
              </a:rPr>
              <a:t>© ETSI 2020</a:t>
            </a:r>
            <a:endParaRPr lang="he-IL" sz="1400">
              <a:solidFill>
                <a:schemeClr val="bg1"/>
              </a:solidFill>
            </a:endParaRP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26445544-3A41-40EE-90C9-7278D1A41F38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מציין מיקום של כותרת תחתונה 4">
            <a:extLst>
              <a:ext uri="{FF2B5EF4-FFF2-40B4-BE49-F238E27FC236}">
                <a16:creationId xmlns:a16="http://schemas.microsoft.com/office/drawing/2014/main" id="{8A44ADFC-C522-4FBB-9F00-E4F5D9DA09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3060397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מחבר ישר 9">
            <a:extLst>
              <a:ext uri="{FF2B5EF4-FFF2-40B4-BE49-F238E27FC236}">
                <a16:creationId xmlns:a16="http://schemas.microsoft.com/office/drawing/2014/main" id="{F2461A2C-52BF-4F6E-AC6D-0086E64568D6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11225625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/>
              <a:t>Click to add text</a:t>
            </a:r>
            <a:endParaRPr lang="he-IL"/>
          </a:p>
          <a:p>
            <a:pPr lvl="1"/>
            <a:r>
              <a:rPr lang="en-US"/>
              <a:t>2nd level</a:t>
            </a:r>
            <a:endParaRPr lang="he-IL"/>
          </a:p>
          <a:p>
            <a:pPr lvl="2"/>
            <a:r>
              <a:rPr lang="en-US"/>
              <a:t>3rd level</a:t>
            </a:r>
            <a:endParaRPr lang="he-IL"/>
          </a:p>
          <a:p>
            <a:pPr lvl="3"/>
            <a:r>
              <a:rPr lang="en-US"/>
              <a:t>4th level</a:t>
            </a:r>
            <a:endParaRPr lang="he-IL"/>
          </a:p>
          <a:p>
            <a:pPr lvl="4"/>
            <a:r>
              <a:rPr lang="en-US"/>
              <a:t>5th level</a:t>
            </a:r>
          </a:p>
          <a:p>
            <a:pPr lvl="5"/>
            <a:r>
              <a:rPr lang="en-US"/>
              <a:t>6th level</a:t>
            </a:r>
          </a:p>
          <a:p>
            <a:pPr lvl="6"/>
            <a:r>
              <a:rPr lang="en-US"/>
              <a:t>7th level</a:t>
            </a:r>
          </a:p>
          <a:p>
            <a:pPr lvl="7"/>
            <a:r>
              <a:rPr lang="en-US"/>
              <a:t>8th level</a:t>
            </a:r>
            <a:endParaRPr lang="he-IL"/>
          </a:p>
        </p:txBody>
      </p:sp>
      <p:pic>
        <p:nvPicPr>
          <p:cNvPr id="8" name="תמונה 7">
            <a:extLst>
              <a:ext uri="{FF2B5EF4-FFF2-40B4-BE49-F238E27FC236}">
                <a16:creationId xmlns:a16="http://schemas.microsoft.com/office/drawing/2014/main" id="{D9A40441-B7FA-4C56-A9F6-81667400FC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AB85ED7-A3EC-4840-B6B7-F3AAEA6A7EC6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>
                <a:solidFill>
                  <a:schemeClr val="bg1"/>
                </a:solidFill>
              </a:rPr>
              <a:t>© ETSI 2020</a:t>
            </a:r>
            <a:endParaRPr lang="he-IL" sz="1400">
              <a:solidFill>
                <a:schemeClr val="bg1"/>
              </a:solidFill>
            </a:endParaRPr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65198F5C-2171-4B1F-A434-2CDEB837F2F1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מציין מיקום של כותרת תחתונה 4">
            <a:extLst>
              <a:ext uri="{FF2B5EF4-FFF2-40B4-BE49-F238E27FC236}">
                <a16:creationId xmlns:a16="http://schemas.microsoft.com/office/drawing/2014/main" id="{DC49BE82-A312-486A-93E3-F95DCDD2E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Survey Results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8241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5508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/>
              <a:t>Click to add text</a:t>
            </a:r>
            <a:endParaRPr lang="he-IL"/>
          </a:p>
          <a:p>
            <a:pPr lvl="1"/>
            <a:r>
              <a:rPr lang="en-US"/>
              <a:t>2nd level</a:t>
            </a:r>
            <a:endParaRPr lang="he-IL"/>
          </a:p>
          <a:p>
            <a:pPr lvl="2"/>
            <a:r>
              <a:rPr lang="en-US"/>
              <a:t>3rd level</a:t>
            </a:r>
            <a:endParaRPr lang="he-IL"/>
          </a:p>
          <a:p>
            <a:pPr lvl="3"/>
            <a:r>
              <a:rPr lang="en-US"/>
              <a:t>4th level</a:t>
            </a:r>
            <a:endParaRPr lang="he-IL"/>
          </a:p>
          <a:p>
            <a:pPr lvl="4"/>
            <a:r>
              <a:rPr lang="en-US"/>
              <a:t>5th level</a:t>
            </a:r>
          </a:p>
          <a:p>
            <a:pPr lvl="5"/>
            <a:r>
              <a:rPr lang="en-US"/>
              <a:t>6th level</a:t>
            </a:r>
          </a:p>
          <a:p>
            <a:pPr lvl="6"/>
            <a:r>
              <a:rPr lang="en-US"/>
              <a:t>7th level</a:t>
            </a:r>
          </a:p>
          <a:p>
            <a:pPr lvl="7"/>
            <a:r>
              <a:rPr lang="en-US"/>
              <a:t>8th level</a:t>
            </a:r>
            <a:endParaRPr lang="he-IL"/>
          </a:p>
        </p:txBody>
      </p:sp>
      <p:sp>
        <p:nvSpPr>
          <p:cNvPr id="6" name="מציין מיקום תוכן 4">
            <a:extLst>
              <a:ext uri="{FF2B5EF4-FFF2-40B4-BE49-F238E27FC236}">
                <a16:creationId xmlns:a16="http://schemas.microsoft.com/office/drawing/2014/main" id="{C3D68647-40BB-4E40-9D12-4180680B3A9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327384" y="1600571"/>
            <a:ext cx="5508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/>
              <a:t>Click to add text</a:t>
            </a:r>
            <a:endParaRPr lang="he-IL"/>
          </a:p>
          <a:p>
            <a:pPr lvl="1"/>
            <a:r>
              <a:rPr lang="en-US"/>
              <a:t>2nd level</a:t>
            </a:r>
            <a:endParaRPr lang="he-IL"/>
          </a:p>
          <a:p>
            <a:pPr lvl="2"/>
            <a:r>
              <a:rPr lang="en-US"/>
              <a:t>3rd level</a:t>
            </a:r>
            <a:endParaRPr lang="he-IL"/>
          </a:p>
          <a:p>
            <a:pPr lvl="3"/>
            <a:r>
              <a:rPr lang="en-US"/>
              <a:t>4th level</a:t>
            </a:r>
            <a:endParaRPr lang="he-IL"/>
          </a:p>
          <a:p>
            <a:pPr lvl="4"/>
            <a:r>
              <a:rPr lang="en-US"/>
              <a:t>5th level</a:t>
            </a:r>
          </a:p>
          <a:p>
            <a:pPr lvl="5"/>
            <a:r>
              <a:rPr lang="en-US"/>
              <a:t>6th level</a:t>
            </a:r>
          </a:p>
          <a:p>
            <a:pPr lvl="6"/>
            <a:r>
              <a:rPr lang="en-US"/>
              <a:t>7th level</a:t>
            </a:r>
          </a:p>
          <a:p>
            <a:pPr lvl="7"/>
            <a:r>
              <a:rPr lang="en-US"/>
              <a:t>8th level</a:t>
            </a:r>
            <a:endParaRPr lang="he-IL"/>
          </a:p>
        </p:txBody>
      </p:sp>
      <p:cxnSp>
        <p:nvCxnSpPr>
          <p:cNvPr id="8" name="מחבר ישר 7">
            <a:extLst>
              <a:ext uri="{FF2B5EF4-FFF2-40B4-BE49-F238E27FC236}">
                <a16:creationId xmlns:a16="http://schemas.microsoft.com/office/drawing/2014/main" id="{19F36860-9811-4767-99D7-F50368208E0C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תמונה 9">
            <a:extLst>
              <a:ext uri="{FF2B5EF4-FFF2-40B4-BE49-F238E27FC236}">
                <a16:creationId xmlns:a16="http://schemas.microsoft.com/office/drawing/2014/main" id="{4AA17FF7-E86C-4838-AB9C-3F47BB9CAB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8B0F238-C625-43A1-9C2B-130EAD00CCFA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>
                <a:solidFill>
                  <a:schemeClr val="bg1"/>
                </a:solidFill>
              </a:rPr>
              <a:t>© ETSI 2019</a:t>
            </a:r>
            <a:endParaRPr lang="he-IL" sz="1400">
              <a:solidFill>
                <a:schemeClr val="bg1"/>
              </a:solidFill>
            </a:endParaRPr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34AFCAF6-F960-4857-B88B-801B85C0EDD4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מציין מיקום של כותרת תחתונה 4">
            <a:extLst>
              <a:ext uri="{FF2B5EF4-FFF2-40B4-BE49-F238E27FC236}">
                <a16:creationId xmlns:a16="http://schemas.microsoft.com/office/drawing/2014/main" id="{2260128B-980F-4208-97DA-26FBB1E943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3795344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1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5FA8BA-D507-4143-9C90-4DEEE643B2ED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>
                <a:solidFill>
                  <a:schemeClr val="tx1"/>
                </a:solidFill>
              </a:rPr>
              <a:t>© ETSI 2019</a:t>
            </a:r>
            <a:endParaRPr lang="he-IL" sz="1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704800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1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/>
              <a:t>Click to add text</a:t>
            </a:r>
            <a:endParaRPr lang="he-IL"/>
          </a:p>
          <a:p>
            <a:pPr lvl="1"/>
            <a:r>
              <a:rPr lang="en-US"/>
              <a:t>2nd level</a:t>
            </a:r>
            <a:endParaRPr lang="he-IL"/>
          </a:p>
          <a:p>
            <a:pPr lvl="2"/>
            <a:r>
              <a:rPr lang="en-US"/>
              <a:t>3rd level</a:t>
            </a:r>
            <a:endParaRPr lang="he-IL"/>
          </a:p>
          <a:p>
            <a:pPr lvl="3"/>
            <a:r>
              <a:rPr lang="en-US"/>
              <a:t>4th level</a:t>
            </a:r>
            <a:endParaRPr lang="he-IL"/>
          </a:p>
          <a:p>
            <a:pPr lvl="4"/>
            <a:r>
              <a:rPr lang="en-US"/>
              <a:t>5th level</a:t>
            </a:r>
          </a:p>
          <a:p>
            <a:pPr lvl="5"/>
            <a:r>
              <a:rPr lang="en-US"/>
              <a:t>6th level</a:t>
            </a:r>
          </a:p>
          <a:p>
            <a:pPr lvl="6"/>
            <a:r>
              <a:rPr lang="en-US"/>
              <a:t>7th level</a:t>
            </a:r>
          </a:p>
          <a:p>
            <a:pPr lvl="7"/>
            <a:r>
              <a:rPr lang="en-US"/>
              <a:t>8th level</a:t>
            </a:r>
            <a:endParaRPr lang="he-IL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A1F6496-27E9-440D-92D9-60D5EEE5B905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>
                <a:solidFill>
                  <a:schemeClr val="bg1"/>
                </a:solidFill>
              </a:rPr>
              <a:t>© ETSI 2019</a:t>
            </a:r>
            <a:endParaRPr lang="he-IL" sz="1400">
              <a:solidFill>
                <a:schemeClr val="bg1"/>
              </a:solidFill>
            </a:endParaRP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307B9D33-FEF9-4380-BD20-9D29DB9F42DA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779A6DAA-8FF7-4657-8B3F-431C0F1923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2282913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2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5000C9C-5F4A-4137-B5D6-C7CBCBA749CF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>
                <a:solidFill>
                  <a:schemeClr val="tx1"/>
                </a:solidFill>
              </a:rPr>
              <a:t>© ETSI 2019</a:t>
            </a:r>
            <a:endParaRPr lang="he-IL" sz="1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136761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2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/>
              <a:t>Click to add text</a:t>
            </a:r>
            <a:endParaRPr lang="he-IL"/>
          </a:p>
          <a:p>
            <a:pPr lvl="1"/>
            <a:r>
              <a:rPr lang="en-US"/>
              <a:t>2nd level</a:t>
            </a:r>
            <a:endParaRPr lang="he-IL"/>
          </a:p>
          <a:p>
            <a:pPr lvl="2"/>
            <a:r>
              <a:rPr lang="en-US"/>
              <a:t>3rd level</a:t>
            </a:r>
            <a:endParaRPr lang="he-IL"/>
          </a:p>
          <a:p>
            <a:pPr lvl="3"/>
            <a:r>
              <a:rPr lang="en-US"/>
              <a:t>4th level</a:t>
            </a:r>
            <a:endParaRPr lang="he-IL"/>
          </a:p>
          <a:p>
            <a:pPr lvl="4"/>
            <a:r>
              <a:rPr lang="en-US"/>
              <a:t>5th level</a:t>
            </a:r>
          </a:p>
          <a:p>
            <a:pPr lvl="5"/>
            <a:r>
              <a:rPr lang="en-US"/>
              <a:t>6th level</a:t>
            </a:r>
          </a:p>
          <a:p>
            <a:pPr lvl="6"/>
            <a:r>
              <a:rPr lang="en-US"/>
              <a:t>7th level</a:t>
            </a:r>
          </a:p>
          <a:p>
            <a:pPr lvl="7"/>
            <a:r>
              <a:rPr lang="en-US"/>
              <a:t>8th level</a:t>
            </a:r>
            <a:endParaRPr lang="he-IL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B15B2BD-39A7-4F11-A0F9-A8EBC07F4ED4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>
                <a:solidFill>
                  <a:schemeClr val="bg1"/>
                </a:solidFill>
              </a:rPr>
              <a:t>© ETSI 2019</a:t>
            </a:r>
            <a:endParaRPr lang="he-IL" sz="1400">
              <a:solidFill>
                <a:schemeClr val="bg1"/>
              </a:solidFill>
            </a:endParaRP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44E42D40-548C-4F03-B969-9E06A979BE34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7A22057F-76AC-44E4-B9AA-1D791EFB56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</a:p>
        </p:txBody>
      </p:sp>
    </p:spTree>
    <p:extLst>
      <p:ext uri="{BB962C8B-B14F-4D97-AF65-F5344CB8AC3E}">
        <p14:creationId xmlns:p14="http://schemas.microsoft.com/office/powerpoint/2010/main" val="232834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מציין מיקום של כותרת 1">
            <a:extLst>
              <a:ext uri="{FF2B5EF4-FFF2-40B4-BE49-F238E27FC236}">
                <a16:creationId xmlns:a16="http://schemas.microsoft.com/office/drawing/2014/main" id="{2CFED113-5DDD-4FFD-8CCB-BC6D24C5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/>
          <a:p>
            <a:r>
              <a:rPr lang="en-US"/>
              <a:t>Click to edit headline style</a:t>
            </a:r>
          </a:p>
        </p:txBody>
      </p:sp>
      <p:sp>
        <p:nvSpPr>
          <p:cNvPr id="24" name="מציין מיקום טקסט 2">
            <a:extLst>
              <a:ext uri="{FF2B5EF4-FFF2-40B4-BE49-F238E27FC236}">
                <a16:creationId xmlns:a16="http://schemas.microsoft.com/office/drawing/2014/main" id="{C17FB1B4-EC1B-4F1E-A23B-7FB39219B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759" y="1600571"/>
            <a:ext cx="11225625" cy="4527011"/>
          </a:xfrm>
          <a:prstGeom prst="rect">
            <a:avLst/>
          </a:prstGeom>
        </p:spPr>
        <p:txBody>
          <a:bodyPr vert="horz" lIns="108878" tIns="54439" rIns="108878" bIns="54439" rtlCol="0">
            <a:noAutofit/>
          </a:bodyPr>
          <a:lstStyle/>
          <a:p>
            <a:pPr lvl="0"/>
            <a:r>
              <a:rPr lang="en-US"/>
              <a:t>First Level Text</a:t>
            </a:r>
            <a:endParaRPr lang="he-IL"/>
          </a:p>
          <a:p>
            <a:pPr lvl="1"/>
            <a:r>
              <a:rPr lang="en-US"/>
              <a:t>First Level Bullet</a:t>
            </a:r>
            <a:endParaRPr lang="he-IL"/>
          </a:p>
          <a:p>
            <a:pPr lvl="2"/>
            <a:r>
              <a:rPr lang="en-US"/>
              <a:t>Second Level Bullet</a:t>
            </a:r>
          </a:p>
          <a:p>
            <a:pPr lvl="3"/>
            <a:r>
              <a:rPr lang="en-US"/>
              <a:t>Third Level Number</a:t>
            </a:r>
            <a:endParaRPr lang="he-IL"/>
          </a:p>
          <a:p>
            <a:pPr lvl="4"/>
            <a:r>
              <a:rPr lang="en-US"/>
              <a:t>First Level Number</a:t>
            </a:r>
          </a:p>
          <a:p>
            <a:pPr lvl="5"/>
            <a:r>
              <a:rPr lang="en-US"/>
              <a:t>Second Level Number</a:t>
            </a:r>
          </a:p>
          <a:p>
            <a:pPr lvl="6"/>
            <a:r>
              <a:rPr lang="en-US"/>
              <a:t>Third Level Number</a:t>
            </a:r>
          </a:p>
          <a:p>
            <a:pPr lvl="7"/>
            <a:r>
              <a:rPr lang="en-US"/>
              <a:t>Note</a:t>
            </a:r>
          </a:p>
        </p:txBody>
      </p:sp>
    </p:spTree>
    <p:extLst>
      <p:ext uri="{BB962C8B-B14F-4D97-AF65-F5344CB8AC3E}">
        <p14:creationId xmlns:p14="http://schemas.microsoft.com/office/powerpoint/2010/main" val="85360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0" r:id="rId2"/>
    <p:sldLayoutId id="2147483801" r:id="rId3"/>
    <p:sldLayoutId id="2147483660" r:id="rId4"/>
    <p:sldLayoutId id="2147483779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  <p:sldLayoutId id="2147483841" r:id="rId15"/>
  </p:sldLayoutIdLst>
  <p:hf hdr="0" dt="0"/>
  <p:txStyles>
    <p:titleStyle>
      <a:lvl1pPr algn="l" defTabSz="914400" rtl="0" eaLnBrk="1" latinLnBrk="0" hangingPunct="1">
        <a:lnSpc>
          <a:spcPts val="3000"/>
        </a:lnSpc>
        <a:spcBef>
          <a:spcPct val="0"/>
        </a:spcBef>
        <a:buNone/>
        <a:defRPr sz="3000" b="0" kern="1200" baseline="0">
          <a:solidFill>
            <a:schemeClr val="accent1"/>
          </a:solidFill>
          <a:latin typeface="+mn-lt"/>
          <a:ea typeface="+mj-ea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800"/>
        </a:spcBef>
        <a:buFont typeface="Wingdings" panose="05000000000000000000" pitchFamily="2" charset="2"/>
        <a:buNone/>
        <a:defRPr sz="2400" kern="1200" baseline="0">
          <a:solidFill>
            <a:schemeClr val="tx1"/>
          </a:solidFill>
          <a:latin typeface="+mn-lt"/>
          <a:ea typeface="+mn-ea"/>
          <a:cs typeface="Tahoma" panose="020B0604030504040204" pitchFamily="34" charset="0"/>
        </a:defRPr>
      </a:lvl1pPr>
      <a:lvl2pPr marL="360000" indent="-360000" algn="l" defTabSz="914400" rtl="0" eaLnBrk="1" latinLnBrk="0" hangingPunct="1">
        <a:lnSpc>
          <a:spcPct val="100000"/>
        </a:lnSpc>
        <a:spcBef>
          <a:spcPts val="1200"/>
        </a:spcBef>
        <a:buClr>
          <a:schemeClr val="accent3"/>
        </a:buClr>
        <a:buSzPct val="93000"/>
        <a:buFontTx/>
        <a:buBlip>
          <a:blip r:embed="rId17"/>
        </a:buBlip>
        <a:defRPr sz="24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2pPr>
      <a:lvl3pPr marL="720000" indent="-36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SzPct val="93000"/>
        <a:buFontTx/>
        <a:buBlip>
          <a:blip r:embed="rId17"/>
        </a:buBlip>
        <a:defRPr sz="20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3pPr>
      <a:lvl4pPr marL="1008000" indent="-288000" algn="l" defTabSz="914400" rtl="0" eaLnBrk="1" latinLnBrk="0" hangingPunct="1">
        <a:lnSpc>
          <a:spcPct val="100000"/>
        </a:lnSpc>
        <a:spcBef>
          <a:spcPts val="400"/>
        </a:spcBef>
        <a:buClr>
          <a:schemeClr val="accent2"/>
        </a:buClr>
        <a:buSzPct val="93000"/>
        <a:buFontTx/>
        <a:buBlip>
          <a:blip r:embed="rId17"/>
        </a:buBlip>
        <a:defRPr sz="18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4pPr>
      <a:lvl5pPr marL="360000" indent="-360000" algn="l" defTabSz="914400" rtl="0" eaLnBrk="1" latinLnBrk="0" hangingPunct="1">
        <a:lnSpc>
          <a:spcPct val="100000"/>
        </a:lnSpc>
        <a:spcBef>
          <a:spcPts val="1200"/>
        </a:spcBef>
        <a:buClr>
          <a:schemeClr val="accent2"/>
        </a:buClr>
        <a:buFont typeface="+mj-lt"/>
        <a:buAutoNum type="arabicPeriod"/>
        <a:defRPr sz="24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5pPr>
      <a:lvl6pPr marL="720000" indent="-36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Font typeface="+mj-lt"/>
        <a:buAutoNum type="arabicParenR"/>
        <a:defRPr sz="20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6pPr>
      <a:lvl7pPr marL="1008000" indent="-288000" algn="l" defTabSz="914400" rtl="0" eaLnBrk="1" latinLnBrk="0" hangingPunct="1">
        <a:lnSpc>
          <a:spcPct val="100000"/>
        </a:lnSpc>
        <a:spcBef>
          <a:spcPts val="400"/>
        </a:spcBef>
        <a:buClr>
          <a:schemeClr val="accent2"/>
        </a:buClr>
        <a:buFont typeface="+mj-lt"/>
        <a:buAutoNum type="alphaLcParenR"/>
        <a:defRPr sz="18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7pPr>
      <a:lvl8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3960" userDrawn="1">
          <p15:clr>
            <a:srgbClr val="F26B43"/>
          </p15:clr>
        </p15:guide>
        <p15:guide id="3" orient="horz" pos="345" userDrawn="1">
          <p15:clr>
            <a:srgbClr val="F26B43"/>
          </p15:clr>
        </p15:guide>
        <p15:guide id="4" pos="336" userDrawn="1">
          <p15:clr>
            <a:srgbClr val="F26B43"/>
          </p15:clr>
        </p15:guide>
        <p15:guide id="5" pos="7334" userDrawn="1">
          <p15:clr>
            <a:srgbClr val="F26B43"/>
          </p15:clr>
        </p15:guide>
        <p15:guide id="6" orient="horz" pos="1192" userDrawn="1">
          <p15:clr>
            <a:srgbClr val="A4A3A4"/>
          </p15:clr>
        </p15:guide>
        <p15:guide id="7" orient="horz" pos="960" userDrawn="1">
          <p15:clr>
            <a:srgbClr val="A4A3A4"/>
          </p15:clr>
        </p15:guide>
        <p15:guide id="9" orient="horz" pos="1420" userDrawn="1">
          <p15:clr>
            <a:srgbClr val="A4A3A4"/>
          </p15:clr>
        </p15:guide>
        <p15:guide id="12" orient="horz" pos="2160" userDrawn="1">
          <p15:clr>
            <a:srgbClr val="A4A3A4"/>
          </p15:clr>
        </p15:guide>
        <p15:guide id="13" orient="horz" pos="632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portal.etsi.org/STF/STFs/STF-HomePages/STF576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id="{70EFC105-4126-4095-9808-AAFCC9AA83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17.01.2020</a:t>
            </a:r>
          </a:p>
        </p:txBody>
      </p:sp>
      <p:sp>
        <p:nvSpPr>
          <p:cNvPr id="2" name="כותרת 1">
            <a:extLst>
              <a:ext uri="{FF2B5EF4-FFF2-40B4-BE49-F238E27FC236}">
                <a16:creationId xmlns:a16="http://schemas.microsoft.com/office/drawing/2014/main" id="{4A59707F-057E-4A2B-8139-5C96DDFC9F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ts val="4000"/>
              </a:lnSpc>
            </a:pPr>
            <a:r>
              <a:rPr lang="en-US" sz="3600"/>
              <a:t>STF 576</a:t>
            </a:r>
            <a:br>
              <a:rPr lang="en-US" sz="3600"/>
            </a:br>
            <a:br>
              <a:rPr lang="en-US" sz="3600"/>
            </a:br>
            <a:r>
              <a:rPr lang="en-GB" sz="3600"/>
              <a:t>Survey of current work and definition </a:t>
            </a:r>
            <a:br>
              <a:rPr lang="en-GB" sz="3600"/>
            </a:br>
            <a:r>
              <a:rPr lang="en-GB" sz="3600"/>
              <a:t>of a methodology for specification and testing </a:t>
            </a:r>
            <a:br>
              <a:rPr lang="en-GB" sz="3600"/>
            </a:br>
            <a:r>
              <a:rPr lang="en-GB" sz="3600"/>
              <a:t>of </a:t>
            </a:r>
            <a:r>
              <a:rPr lang="en-GB" sz="3600" err="1"/>
              <a:t>RESTful</a:t>
            </a:r>
            <a:r>
              <a:rPr lang="en-GB" sz="3600"/>
              <a:t> APIs</a:t>
            </a:r>
            <a:endParaRPr lang="en-US" sz="3600"/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383F8D3C-4FCC-45C2-A491-65EFF4E00A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STF 576</a:t>
            </a:r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8156C221-E8FE-4FCC-B9EC-0C922B7AB2C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22941" y="5071255"/>
            <a:ext cx="3728594" cy="325683"/>
          </a:xfrm>
        </p:spPr>
        <p:txBody>
          <a:bodyPr/>
          <a:lstStyle/>
          <a:p>
            <a:r>
              <a:rPr lang="en-US"/>
              <a:t>Information and dissemination</a:t>
            </a:r>
          </a:p>
        </p:txBody>
      </p:sp>
    </p:spTree>
    <p:extLst>
      <p:ext uri="{BB962C8B-B14F-4D97-AF65-F5344CB8AC3E}">
        <p14:creationId xmlns:p14="http://schemas.microsoft.com/office/powerpoint/2010/main" val="16577944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B64E6-BE3E-449C-A0EB-9574364C1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Important Topics (1)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E29B729-B848-48B2-9965-1CF8AC057DE6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554234040"/>
              </p:ext>
            </p:extLst>
          </p:nvPr>
        </p:nvGraphicFramePr>
        <p:xfrm>
          <a:off x="640080" y="1371600"/>
          <a:ext cx="11225213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7251406" y="2222196"/>
            <a:ext cx="1201479" cy="3530010"/>
          </a:xfrm>
          <a:prstGeom prst="roundRect">
            <a:avLst/>
          </a:pr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9" name="Rounded Rectangle 8"/>
          <p:cNvSpPr/>
          <p:nvPr/>
        </p:nvSpPr>
        <p:spPr>
          <a:xfrm>
            <a:off x="8628041" y="2225734"/>
            <a:ext cx="1453790" cy="3530010"/>
          </a:xfrm>
          <a:prstGeom prst="round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0" name="Rounded Rectangle 9"/>
          <p:cNvSpPr/>
          <p:nvPr/>
        </p:nvSpPr>
        <p:spPr>
          <a:xfrm>
            <a:off x="1236922" y="3338611"/>
            <a:ext cx="1389321" cy="2413595"/>
          </a:xfrm>
          <a:prstGeom prst="roundRect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</p:spTree>
    <p:extLst>
      <p:ext uri="{BB962C8B-B14F-4D97-AF65-F5344CB8AC3E}">
        <p14:creationId xmlns:p14="http://schemas.microsoft.com/office/powerpoint/2010/main" val="2236340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B64E6-BE3E-449C-A0EB-9574364C1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Important Topics (2)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00000000-0008-0000-0200-00000200000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559121212"/>
              </p:ext>
            </p:extLst>
          </p:nvPr>
        </p:nvGraphicFramePr>
        <p:xfrm>
          <a:off x="588335" y="1791586"/>
          <a:ext cx="11225213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46051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DD338-A169-41B7-89C3-6227DF837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Essential Testing Activities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5FFC6A98-97D2-4744-9E9E-9DDB2D0EBD7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8807463"/>
              </p:ext>
            </p:extLst>
          </p:nvPr>
        </p:nvGraphicFramePr>
        <p:xfrm>
          <a:off x="924674" y="1365604"/>
          <a:ext cx="10140593" cy="4561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7"/>
          <p:cNvSpPr/>
          <p:nvPr/>
        </p:nvSpPr>
        <p:spPr>
          <a:xfrm>
            <a:off x="8429457" y="6051329"/>
            <a:ext cx="33419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/>
              <a:t>Others: Reliability and feasibility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380074" y="2041989"/>
            <a:ext cx="1562986" cy="3880349"/>
          </a:xfrm>
          <a:prstGeom prst="roundRect">
            <a:avLst/>
          </a:pr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</p:spTree>
    <p:extLst>
      <p:ext uri="{BB962C8B-B14F-4D97-AF65-F5344CB8AC3E}">
        <p14:creationId xmlns:p14="http://schemas.microsoft.com/office/powerpoint/2010/main" val="2193452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CD9673-741E-4890-97A2-4F2944D66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Specification of Common Aspects of REST APIs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6087B9-1325-4ECC-9D59-A6EC58C3330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US"/>
              <a:t>Data exchange formats</a:t>
            </a:r>
          </a:p>
          <a:p>
            <a:pPr lvl="1"/>
            <a:r>
              <a:rPr lang="en-US"/>
              <a:t>Version management</a:t>
            </a:r>
          </a:p>
          <a:p>
            <a:pPr lvl="1"/>
            <a:r>
              <a:rPr lang="en-US"/>
              <a:t>Handling large query sets</a:t>
            </a:r>
          </a:p>
          <a:p>
            <a:pPr lvl="1"/>
            <a:r>
              <a:rPr lang="en-US"/>
              <a:t>Authentication schemes</a:t>
            </a:r>
          </a:p>
          <a:p>
            <a:pPr lvl="1"/>
            <a:r>
              <a:rPr lang="en-US"/>
              <a:t>Data loss avoidance methods</a:t>
            </a:r>
          </a:p>
          <a:p>
            <a:pPr lvl="1"/>
            <a:r>
              <a:rPr lang="en-US"/>
              <a:t>Asynchronous communication methods</a:t>
            </a:r>
          </a:p>
        </p:txBody>
      </p:sp>
    </p:spTree>
    <p:extLst>
      <p:ext uri="{BB962C8B-B14F-4D97-AF65-F5344CB8AC3E}">
        <p14:creationId xmlns:p14="http://schemas.microsoft.com/office/powerpoint/2010/main" val="15825592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7D383-90A6-43D9-B272-FD72EE3AA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Data Exchange Format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10133116-AAF6-4F60-86D1-50EE14B56679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049380654"/>
              </p:ext>
            </p:extLst>
          </p:nvPr>
        </p:nvGraphicFramePr>
        <p:xfrm>
          <a:off x="1056525" y="1387011"/>
          <a:ext cx="10078949" cy="4612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6"/>
          <p:cNvSpPr/>
          <p:nvPr/>
        </p:nvSpPr>
        <p:spPr>
          <a:xfrm>
            <a:off x="8560839" y="6051329"/>
            <a:ext cx="32105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/>
              <a:t>Others: JSON-LD, binary format</a:t>
            </a:r>
          </a:p>
        </p:txBody>
      </p:sp>
    </p:spTree>
    <p:extLst>
      <p:ext uri="{BB962C8B-B14F-4D97-AF65-F5344CB8AC3E}">
        <p14:creationId xmlns:p14="http://schemas.microsoft.com/office/powerpoint/2010/main" val="31752495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7D383-90A6-43D9-B272-FD72EE3AA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Version Management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BAAFF0E-F299-4286-AEFD-B1E7C285AAF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275110783"/>
              </p:ext>
            </p:extLst>
          </p:nvPr>
        </p:nvGraphicFramePr>
        <p:xfrm>
          <a:off x="609600" y="1600200"/>
          <a:ext cx="11225213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6"/>
          <p:cNvSpPr/>
          <p:nvPr/>
        </p:nvSpPr>
        <p:spPr>
          <a:xfrm>
            <a:off x="7476311" y="6051329"/>
            <a:ext cx="42950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/>
              <a:t>Others: oneM2M versioning, no versioning</a:t>
            </a:r>
          </a:p>
        </p:txBody>
      </p:sp>
    </p:spTree>
    <p:extLst>
      <p:ext uri="{BB962C8B-B14F-4D97-AF65-F5344CB8AC3E}">
        <p14:creationId xmlns:p14="http://schemas.microsoft.com/office/powerpoint/2010/main" val="18759462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9E70D6-AD7C-43BA-8CA4-A6BCB436F4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Large Query Result Sets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10338DF1-2162-4549-8A6B-A2350144381C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84114308"/>
              </p:ext>
            </p:extLst>
          </p:nvPr>
        </p:nvGraphicFramePr>
        <p:xfrm>
          <a:off x="609600" y="1600200"/>
          <a:ext cx="11225213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6"/>
          <p:cNvSpPr/>
          <p:nvPr/>
        </p:nvSpPr>
        <p:spPr>
          <a:xfrm>
            <a:off x="8114243" y="6051329"/>
            <a:ext cx="3657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/>
              <a:t>Others: Ad hoc solution in oneM2M </a:t>
            </a:r>
          </a:p>
        </p:txBody>
      </p:sp>
    </p:spTree>
    <p:extLst>
      <p:ext uri="{BB962C8B-B14F-4D97-AF65-F5344CB8AC3E}">
        <p14:creationId xmlns:p14="http://schemas.microsoft.com/office/powerpoint/2010/main" val="37147782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DF40E-2C39-46F5-A47F-0A712B61D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Authentication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B194592F-3A41-4A0B-B18E-D2AB9E644E05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283619554"/>
              </p:ext>
            </p:extLst>
          </p:nvPr>
        </p:nvGraphicFramePr>
        <p:xfrm>
          <a:off x="609600" y="1600200"/>
          <a:ext cx="11225213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92666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9EB36-704B-4F23-9937-B7E76B299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Data Loss Avoidance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CBCB4F4-ACE8-4498-AF55-69439F87401C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978254748"/>
              </p:ext>
            </p:extLst>
          </p:nvPr>
        </p:nvGraphicFramePr>
        <p:xfrm>
          <a:off x="609600" y="1600200"/>
          <a:ext cx="11225213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628480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25269-5E88-4CB3-B63E-3B2C64E6E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Asynchronous Communication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569C26A-4946-46AC-8A34-D728A4084B52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330801954"/>
              </p:ext>
            </p:extLst>
          </p:nvPr>
        </p:nvGraphicFramePr>
        <p:xfrm>
          <a:off x="609600" y="1600200"/>
          <a:ext cx="11225213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6"/>
          <p:cNvSpPr/>
          <p:nvPr/>
        </p:nvSpPr>
        <p:spPr>
          <a:xfrm>
            <a:off x="10177307" y="6051329"/>
            <a:ext cx="15940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/>
              <a:t>Others: Polling</a:t>
            </a:r>
          </a:p>
        </p:txBody>
      </p:sp>
    </p:spTree>
    <p:extLst>
      <p:ext uri="{BB962C8B-B14F-4D97-AF65-F5344CB8AC3E}">
        <p14:creationId xmlns:p14="http://schemas.microsoft.com/office/powerpoint/2010/main" val="4033957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3A2EB890-44BB-4440-A1E7-5922D047D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C9C713A6-B41C-47F2-986B-33941B0B45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 vert="horz" lIns="108878" tIns="54439" rIns="108878" bIns="54439" rtlCol="0" anchor="t">
            <a:noAutofit/>
          </a:bodyPr>
          <a:lstStyle/>
          <a:p>
            <a:pPr lvl="1"/>
            <a:r>
              <a:rPr lang="en-US"/>
              <a:t>Motivation</a:t>
            </a:r>
          </a:p>
          <a:p>
            <a:pPr lvl="1"/>
            <a:r>
              <a:rPr lang="en-US"/>
              <a:t>STF 576 introduction</a:t>
            </a:r>
          </a:p>
          <a:p>
            <a:pPr marL="359410" lvl="1" indent="-359410"/>
            <a:r>
              <a:rPr lang="en-US">
                <a:cs typeface="Tahoma"/>
              </a:rPr>
              <a:t>Survey results summary</a:t>
            </a:r>
            <a:endParaRPr lang="en-US"/>
          </a:p>
          <a:p>
            <a:pPr marL="359410" lvl="1" indent="-359410"/>
            <a:r>
              <a:rPr lang="en-US">
                <a:cs typeface="Tahoma"/>
              </a:rPr>
              <a:t>Highlights and conclusions</a:t>
            </a:r>
            <a:endParaRPr lang="en-US"/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4561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F202F-A191-46E0-A922-63738DC2A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 Configurations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2468D797-FFC1-4A5F-BC22-CB70541A117F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792275453"/>
              </p:ext>
            </p:extLst>
          </p:nvPr>
        </p:nvGraphicFramePr>
        <p:xfrm>
          <a:off x="609600" y="1600200"/>
          <a:ext cx="11225213" cy="4679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7"/>
          <p:cNvSpPr/>
          <p:nvPr/>
        </p:nvSpPr>
        <p:spPr>
          <a:xfrm>
            <a:off x="8558274" y="6051329"/>
            <a:ext cx="32131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/>
              <a:t>Others: Payloads and responses</a:t>
            </a:r>
          </a:p>
        </p:txBody>
      </p:sp>
    </p:spTree>
    <p:extLst>
      <p:ext uri="{BB962C8B-B14F-4D97-AF65-F5344CB8AC3E}">
        <p14:creationId xmlns:p14="http://schemas.microsoft.com/office/powerpoint/2010/main" val="5319193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B7765-36DC-4C85-BD46-63E00098F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Recommended Tools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4B7397-4DB1-454A-B25F-20B2B57AFB7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US"/>
              <a:t>Specification</a:t>
            </a:r>
          </a:p>
          <a:p>
            <a:pPr lvl="2"/>
            <a:r>
              <a:rPr lang="en-US" err="1"/>
              <a:t>OpenAPI</a:t>
            </a:r>
            <a:r>
              <a:rPr lang="en-US"/>
              <a:t>/Swagger (14) </a:t>
            </a:r>
          </a:p>
          <a:p>
            <a:pPr lvl="2"/>
            <a:r>
              <a:rPr lang="en-US"/>
              <a:t>Spotlight (1)</a:t>
            </a:r>
          </a:p>
          <a:p>
            <a:pPr lvl="2"/>
            <a:r>
              <a:rPr lang="en-US"/>
              <a:t>Markdown (1)</a:t>
            </a:r>
          </a:p>
          <a:p>
            <a:pPr lvl="1"/>
            <a:r>
              <a:rPr lang="en-US"/>
              <a:t>Testing</a:t>
            </a:r>
          </a:p>
          <a:p>
            <a:pPr lvl="2"/>
            <a:r>
              <a:rPr lang="en-US"/>
              <a:t>Postman (4)</a:t>
            </a:r>
          </a:p>
          <a:p>
            <a:pPr lvl="2"/>
            <a:r>
              <a:rPr lang="en-US"/>
              <a:t>KARATE (2)</a:t>
            </a:r>
          </a:p>
          <a:p>
            <a:pPr lvl="2"/>
            <a:r>
              <a:rPr lang="en-US"/>
              <a:t>Java Spring </a:t>
            </a:r>
            <a:r>
              <a:rPr lang="en-US" err="1"/>
              <a:t>Booe</a:t>
            </a:r>
            <a:r>
              <a:rPr lang="en-US"/>
              <a:t> </a:t>
            </a:r>
            <a:r>
              <a:rPr lang="en-US" err="1"/>
              <a:t>WebMVCTest</a:t>
            </a:r>
            <a:r>
              <a:rPr lang="en-US"/>
              <a:t>, </a:t>
            </a:r>
            <a:r>
              <a:rPr lang="en-US" err="1"/>
              <a:t>MockBean</a:t>
            </a:r>
            <a:r>
              <a:rPr lang="en-US"/>
              <a:t> (1)</a:t>
            </a:r>
          </a:p>
          <a:p>
            <a:pPr lvl="2"/>
            <a:r>
              <a:rPr lang="en-US" err="1"/>
              <a:t>ReDoc</a:t>
            </a:r>
            <a:r>
              <a:rPr lang="en-US"/>
              <a:t>, jsonschemavalidator.net, json-schema-faker.js.org, swagger-cli, </a:t>
            </a:r>
            <a:r>
              <a:rPr lang="en-US" err="1"/>
              <a:t>speccy</a:t>
            </a:r>
            <a:r>
              <a:rPr lang="en-US"/>
              <a:t> (1)</a:t>
            </a:r>
          </a:p>
          <a:p>
            <a:pPr lvl="2"/>
            <a:r>
              <a:rPr lang="en-US"/>
              <a:t>API sandbox testing  (1)</a:t>
            </a:r>
          </a:p>
          <a:p>
            <a:pPr lvl="1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095216" y="6051329"/>
            <a:ext cx="2676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/>
              <a:t>22 participants responded</a:t>
            </a:r>
          </a:p>
        </p:txBody>
      </p:sp>
    </p:spTree>
    <p:extLst>
      <p:ext uri="{BB962C8B-B14F-4D97-AF65-F5344CB8AC3E}">
        <p14:creationId xmlns:p14="http://schemas.microsoft.com/office/powerpoint/2010/main" val="7784904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B7765-36DC-4C85-BD46-63E00098F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Recommended Tools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4B7397-4DB1-454A-B25F-20B2B57AFB7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US"/>
              <a:t>Missing tools:</a:t>
            </a:r>
          </a:p>
          <a:p>
            <a:pPr lvl="2"/>
            <a:r>
              <a:rPr lang="en-US"/>
              <a:t>Proper documentation-generating tools are missing (</a:t>
            </a:r>
            <a:r>
              <a:rPr lang="en-US" err="1"/>
              <a:t>openapi</a:t>
            </a:r>
            <a:r>
              <a:rPr lang="en-US"/>
              <a:t>-to-spec text) (1)</a:t>
            </a:r>
          </a:p>
          <a:p>
            <a:pPr lvl="2"/>
            <a:r>
              <a:rPr lang="en-US"/>
              <a:t>Device internal API testing is REALLY MISSING (2)</a:t>
            </a:r>
          </a:p>
        </p:txBody>
      </p:sp>
      <p:sp>
        <p:nvSpPr>
          <p:cNvPr id="7" name="Rectangle 6"/>
          <p:cNvSpPr/>
          <p:nvPr/>
        </p:nvSpPr>
        <p:spPr>
          <a:xfrm>
            <a:off x="9095216" y="6051329"/>
            <a:ext cx="2676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b="1"/>
              <a:t>22 participants responded</a:t>
            </a:r>
          </a:p>
        </p:txBody>
      </p:sp>
    </p:spTree>
    <p:extLst>
      <p:ext uri="{BB962C8B-B14F-4D97-AF65-F5344CB8AC3E}">
        <p14:creationId xmlns:p14="http://schemas.microsoft.com/office/powerpoint/2010/main" val="24221166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ACC4C-779C-4413-B324-870CE9860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Highlights of the Survey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F2A1A0-18B9-43F7-8489-F421CBAA732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US"/>
              <a:t>Major challenges in the specification of REST API</a:t>
            </a:r>
          </a:p>
          <a:p>
            <a:pPr lvl="2"/>
            <a:r>
              <a:rPr lang="en-US"/>
              <a:t>Inconsistency of and between documents</a:t>
            </a:r>
          </a:p>
          <a:p>
            <a:pPr lvl="2"/>
            <a:r>
              <a:rPr lang="en-US"/>
              <a:t>Growing size of documents</a:t>
            </a:r>
          </a:p>
          <a:p>
            <a:pPr lvl="1"/>
            <a:r>
              <a:rPr lang="en-US"/>
              <a:t>Important Topics to be covered in RESTful API Guide</a:t>
            </a:r>
          </a:p>
          <a:p>
            <a:pPr lvl="2"/>
            <a:r>
              <a:rPr lang="en-US"/>
              <a:t>Validation of API specifications</a:t>
            </a:r>
          </a:p>
          <a:p>
            <a:pPr lvl="2"/>
            <a:r>
              <a:rPr lang="en-US"/>
              <a:t>Selection and usage of tools</a:t>
            </a:r>
          </a:p>
          <a:p>
            <a:pPr lvl="2"/>
            <a:r>
              <a:rPr lang="en-US"/>
              <a:t>Examples of standard deliverables (TPs, TDs, ATS)</a:t>
            </a:r>
          </a:p>
          <a:p>
            <a:pPr lvl="1"/>
            <a:r>
              <a:rPr lang="en-US"/>
              <a:t>Importance of Interoperability and Conformance testing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9006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 you for your time!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758" y="1347651"/>
            <a:ext cx="11225625" cy="4680000"/>
          </a:xfrm>
        </p:spPr>
        <p:txBody>
          <a:bodyPr/>
          <a:lstStyle/>
          <a:p>
            <a:pPr lvl="1"/>
            <a:r>
              <a:rPr lang="en-US"/>
              <a:t>Get in touch: </a:t>
            </a:r>
            <a:r>
              <a:rPr lang="en-US">
                <a:hlinkClick r:id="rId2"/>
              </a:rPr>
              <a:t>https://portal.etsi.org/STF/STFs/STF-HomePages/STF576</a:t>
            </a:r>
            <a:r>
              <a:rPr lang="en-US"/>
              <a:t>  </a:t>
            </a:r>
          </a:p>
          <a:p>
            <a:pPr lvl="1"/>
            <a:r>
              <a:rPr lang="en-US"/>
              <a:t>Open for collaboration. Early draft will be contributed to TC MTS </a:t>
            </a:r>
          </a:p>
          <a:p>
            <a:pPr lvl="1"/>
            <a:r>
              <a:rPr lang="en-US"/>
              <a:t>Available for Q&amp;A</a:t>
            </a:r>
          </a:p>
          <a:p>
            <a:pPr marL="0" lvl="1" indent="0">
              <a:buNone/>
            </a:pPr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83AFD4-BDAB-4ADC-A47E-62813B59D7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0888" y="2965261"/>
            <a:ext cx="8045863" cy="302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38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9E16B-8CD6-497D-ADF7-0A2A6E6CB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Rationale and 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805DC6-6526-4073-BB75-DEDB8278411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GB"/>
              <a:t>REST API specifications more and more relevant in ETSI Groups</a:t>
            </a:r>
          </a:p>
          <a:p>
            <a:pPr lvl="2"/>
            <a:r>
              <a:rPr lang="en-GB"/>
              <a:t>ISG MEC, ISG NFV, ISG ZSM, ISG CIM, 3GPP CT &amp; SA, oneM2M, …</a:t>
            </a:r>
          </a:p>
          <a:p>
            <a:pPr lvl="1"/>
            <a:r>
              <a:rPr lang="en-GB"/>
              <a:t>Guidelines, methodologies and conventions needed</a:t>
            </a:r>
          </a:p>
          <a:p>
            <a:pPr lvl="2"/>
            <a:r>
              <a:rPr lang="en-GB"/>
              <a:t>Led to development of MEC 009, NFV-SOL 013 &amp; 015, …</a:t>
            </a:r>
          </a:p>
          <a:p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C2B78EA-E015-467E-AC40-FEB2BDFF489F}"/>
              </a:ext>
            </a:extLst>
          </p:cNvPr>
          <p:cNvSpPr/>
          <p:nvPr/>
        </p:nvSpPr>
        <p:spPr>
          <a:xfrm>
            <a:off x="609758" y="4172035"/>
            <a:ext cx="437736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GB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RESTful</a:t>
            </a:r>
            <a:r>
              <a:rPr lang="en-GB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APIs specification needs to be: </a:t>
            </a:r>
            <a:endParaRPr lang="en-GB" i="1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00430" algn="l"/>
                <a:tab pos="2970530" algn="l"/>
                <a:tab pos="3780790" algn="l"/>
                <a:tab pos="4500880" algn="l"/>
                <a:tab pos="2970530" algn="l"/>
                <a:tab pos="3780790" algn="l"/>
                <a:tab pos="4500880" algn="l"/>
              </a:tabLst>
            </a:pPr>
            <a:r>
              <a:rPr lang="en-GB" b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Fast</a:t>
            </a: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00430" algn="l"/>
                <a:tab pos="2970530" algn="l"/>
                <a:tab pos="3780790" algn="l"/>
                <a:tab pos="4500880" algn="l"/>
                <a:tab pos="2970530" algn="l"/>
                <a:tab pos="3780790" algn="l"/>
                <a:tab pos="4500880" algn="l"/>
              </a:tabLst>
            </a:pPr>
            <a:r>
              <a:rPr lang="en-GB" b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Automatable</a:t>
            </a:r>
            <a:endParaRPr lang="en-GB" i="1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900430" algn="l"/>
                <a:tab pos="2970530" algn="l"/>
                <a:tab pos="3780790" algn="l"/>
                <a:tab pos="4500880" algn="l"/>
                <a:tab pos="2970530" algn="l"/>
                <a:tab pos="3780790" algn="l"/>
                <a:tab pos="4500880" algn="l"/>
              </a:tabLst>
            </a:pPr>
            <a:r>
              <a:rPr lang="en-GB" b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Developer friendly</a:t>
            </a:r>
            <a:endParaRPr lang="en-GB" i="1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0">
              <a:spcAft>
                <a:spcPts val="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GB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i="1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23362E6-06D8-4E4E-8749-96E8212D7FAC}"/>
              </a:ext>
            </a:extLst>
          </p:cNvPr>
          <p:cNvSpPr/>
          <p:nvPr/>
        </p:nvSpPr>
        <p:spPr>
          <a:xfrm>
            <a:off x="5231219" y="4172035"/>
            <a:ext cx="67835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0"/>
              </a:spcAft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GB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Official ETSI guides for REST API specification and testing help:</a:t>
            </a:r>
            <a:endParaRPr lang="en-GB" i="1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hangingPunct="0">
              <a:spcAft>
                <a:spcPts val="0"/>
              </a:spcAft>
              <a:buFont typeface="Arial" pitchFamily="34" charset="0"/>
              <a:buChar char="•"/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GB" b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Consolidate efforts</a:t>
            </a:r>
            <a:endParaRPr lang="en-GB" i="1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hangingPunct="0">
              <a:spcAft>
                <a:spcPts val="0"/>
              </a:spcAft>
              <a:buFont typeface="Arial" pitchFamily="34" charset="0"/>
              <a:buChar char="•"/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GB" b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Reduce delivery time</a:t>
            </a:r>
            <a:r>
              <a:rPr lang="en-GB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 hangingPunct="0">
              <a:spcAft>
                <a:spcPts val="0"/>
              </a:spcAft>
              <a:buFont typeface="Arial" pitchFamily="34" charset="0"/>
              <a:buChar char="•"/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GB" b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Improve standards quality</a:t>
            </a:r>
            <a:br>
              <a:rPr lang="en-GB" b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(specification, testability, interoperability)</a:t>
            </a:r>
            <a:endParaRPr lang="en-GB" i="1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717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Specialist Task Force 576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2D0DA5E3-0066-4AD3-B908-4A283028E86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US"/>
              <a:t>Scope</a:t>
            </a:r>
          </a:p>
          <a:p>
            <a:pPr lvl="2"/>
            <a:r>
              <a:rPr lang="en-GB"/>
              <a:t>Survey of current work and definition of a methodology for specification and testing of </a:t>
            </a:r>
            <a:r>
              <a:rPr lang="en-GB" err="1"/>
              <a:t>RESTful</a:t>
            </a:r>
            <a:r>
              <a:rPr lang="en-GB"/>
              <a:t> APIs</a:t>
            </a:r>
            <a:endParaRPr lang="en-US"/>
          </a:p>
          <a:p>
            <a:pPr lvl="1"/>
            <a:endParaRPr lang="en-US"/>
          </a:p>
          <a:p>
            <a:pPr lvl="1"/>
            <a:r>
              <a:rPr lang="en-US"/>
              <a:t>Experts</a:t>
            </a:r>
          </a:p>
          <a:p>
            <a:pPr lvl="2"/>
            <a:r>
              <a:rPr lang="en-US" err="1"/>
              <a:t>Martti</a:t>
            </a:r>
            <a:r>
              <a:rPr lang="en-US"/>
              <a:t> </a:t>
            </a:r>
            <a:r>
              <a:rPr lang="en-US" err="1"/>
              <a:t>Kaarik</a:t>
            </a:r>
            <a:r>
              <a:rPr lang="en-US"/>
              <a:t>, </a:t>
            </a:r>
            <a:r>
              <a:rPr lang="en-US" err="1"/>
              <a:t>Elvior</a:t>
            </a:r>
            <a:endParaRPr lang="en-US"/>
          </a:p>
          <a:p>
            <a:pPr lvl="2"/>
            <a:r>
              <a:rPr lang="en-US"/>
              <a:t>Philip </a:t>
            </a:r>
            <a:r>
              <a:rPr lang="en-US" err="1"/>
              <a:t>Makedonski</a:t>
            </a:r>
            <a:r>
              <a:rPr lang="en-US"/>
              <a:t>, University of </a:t>
            </a:r>
            <a:r>
              <a:rPr lang="en-US" err="1"/>
              <a:t>Göttingen</a:t>
            </a:r>
            <a:endParaRPr lang="en-US"/>
          </a:p>
          <a:p>
            <a:pPr lvl="2"/>
            <a:r>
              <a:rPr lang="en-US"/>
              <a:t>Sana </a:t>
            </a:r>
            <a:r>
              <a:rPr lang="en-US" err="1"/>
              <a:t>Zulfiqar</a:t>
            </a:r>
            <a:r>
              <a:rPr lang="en-US"/>
              <a:t>, </a:t>
            </a:r>
            <a:r>
              <a:rPr lang="en-US" err="1"/>
              <a:t>xFlow</a:t>
            </a:r>
            <a:r>
              <a:rPr lang="en-US"/>
              <a:t> Research </a:t>
            </a:r>
          </a:p>
          <a:p>
            <a:pPr lvl="2"/>
            <a:r>
              <a:rPr lang="en-US"/>
              <a:t>Michele </a:t>
            </a:r>
            <a:r>
              <a:rPr lang="en-US" err="1"/>
              <a:t>Carignani</a:t>
            </a:r>
            <a:r>
              <a:rPr lang="en-US"/>
              <a:t>, ETSI</a:t>
            </a:r>
          </a:p>
        </p:txBody>
      </p:sp>
    </p:spTree>
    <p:extLst>
      <p:ext uri="{BB962C8B-B14F-4D97-AF65-F5344CB8AC3E}">
        <p14:creationId xmlns:p14="http://schemas.microsoft.com/office/powerpoint/2010/main" val="515512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1B604-58AC-43CF-8042-6CA9EA1C1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Participants in the Survey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80E227-87C5-482F-ADA6-A0C70FBCE6A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US"/>
              <a:t>Survey sent on December 13th to different ETSI groups</a:t>
            </a:r>
          </a:p>
          <a:p>
            <a:pPr lvl="2"/>
            <a:r>
              <a:rPr lang="en-US"/>
              <a:t>MEC, NFV, 3GPP, oneM2M, smartM2M, MTS, CIM, ZSM, OSM </a:t>
            </a:r>
          </a:p>
          <a:p>
            <a:pPr lvl="1"/>
            <a:endParaRPr lang="en-US"/>
          </a:p>
          <a:p>
            <a:pPr lvl="1"/>
            <a:r>
              <a:rPr lang="en-US"/>
              <a:t>34 participants</a:t>
            </a:r>
          </a:p>
          <a:p>
            <a:pPr lvl="2"/>
            <a:r>
              <a:rPr lang="en-US"/>
              <a:t>Domains: telecom, IOT, smart cities, system engineering and management</a:t>
            </a:r>
          </a:p>
          <a:p>
            <a:pPr lvl="2"/>
            <a:r>
              <a:rPr lang="en-US"/>
              <a:t>Activities: including specification, testing and implementation related to REST APIs.</a:t>
            </a:r>
          </a:p>
        </p:txBody>
      </p:sp>
    </p:spTree>
    <p:extLst>
      <p:ext uri="{BB962C8B-B14F-4D97-AF65-F5344CB8AC3E}">
        <p14:creationId xmlns:p14="http://schemas.microsoft.com/office/powerpoint/2010/main" val="4271417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CD9673-741E-4890-97A2-4F2944D66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Understanding the Use of REST APIs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6087B9-1325-4ECC-9D59-A6EC58C3330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US"/>
              <a:t>Importance of REST APIs</a:t>
            </a:r>
          </a:p>
          <a:p>
            <a:pPr lvl="1"/>
            <a:r>
              <a:rPr lang="en-US"/>
              <a:t>Challenges affecting the specification of REST APIs</a:t>
            </a:r>
          </a:p>
          <a:p>
            <a:pPr lvl="1"/>
            <a:r>
              <a:rPr lang="en-US"/>
              <a:t>Importance of topics to be considered in the guide</a:t>
            </a:r>
          </a:p>
          <a:p>
            <a:pPr lvl="1"/>
            <a:r>
              <a:rPr lang="en-US"/>
              <a:t>Essential testing activities</a:t>
            </a:r>
          </a:p>
        </p:txBody>
      </p:sp>
    </p:spTree>
    <p:extLst>
      <p:ext uri="{BB962C8B-B14F-4D97-AF65-F5344CB8AC3E}">
        <p14:creationId xmlns:p14="http://schemas.microsoft.com/office/powerpoint/2010/main" val="852869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B4CCA-FB7F-4EAE-AB49-66988C713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Importance of </a:t>
            </a:r>
            <a:r>
              <a:rPr lang="en-US" err="1"/>
              <a:t>RESTful</a:t>
            </a:r>
            <a:r>
              <a:rPr lang="en-US"/>
              <a:t> APIs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29BDD562-7F4E-4127-B61D-3F6248310ABE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148871866"/>
              </p:ext>
            </p:extLst>
          </p:nvPr>
        </p:nvGraphicFramePr>
        <p:xfrm>
          <a:off x="1390436" y="1387011"/>
          <a:ext cx="9411127" cy="4592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67106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D73B4-0FE6-4EB2-9FC5-20BEB2479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Challenges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6206E-418B-4D14-BA10-A4C480D942C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101F0E28-F7EC-4180-995F-50B0B581EBE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1662915"/>
              </p:ext>
            </p:extLst>
          </p:nvPr>
        </p:nvGraphicFramePr>
        <p:xfrm>
          <a:off x="1333171" y="1417241"/>
          <a:ext cx="9608807" cy="46856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83727DE-AE08-4248-BFCE-F6236931F701}"/>
              </a:ext>
            </a:extLst>
          </p:cNvPr>
          <p:cNvSpPr txBox="1"/>
          <p:nvPr/>
        </p:nvSpPr>
        <p:spPr>
          <a:xfrm>
            <a:off x="8204554" y="2179636"/>
            <a:ext cx="273310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1200">
                <a:solidFill>
                  <a:schemeClr val="tx2"/>
                </a:solidFill>
              </a:rPr>
              <a:t>percentages out of 34 total responses 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873411" y="2498638"/>
            <a:ext cx="1201479" cy="3530010"/>
          </a:xfrm>
          <a:prstGeom prst="roundRect">
            <a:avLst/>
          </a:pr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5" name="Rounded Rectangle 14"/>
          <p:cNvSpPr/>
          <p:nvPr/>
        </p:nvSpPr>
        <p:spPr>
          <a:xfrm>
            <a:off x="1846524" y="2498638"/>
            <a:ext cx="1201479" cy="3530010"/>
          </a:xfrm>
          <a:prstGeom prst="roundRect">
            <a:avLst/>
          </a:prstGeom>
          <a:noFill/>
          <a:ln w="190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</p:spTree>
    <p:extLst>
      <p:ext uri="{BB962C8B-B14F-4D97-AF65-F5344CB8AC3E}">
        <p14:creationId xmlns:p14="http://schemas.microsoft.com/office/powerpoint/2010/main" val="761705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D73B4-0FE6-4EB2-9FC5-20BEB2479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Challenges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6206E-418B-4D14-BA10-A4C480D942C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0000000-0008-0000-01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27171567"/>
              </p:ext>
            </p:extLst>
          </p:nvPr>
        </p:nvGraphicFramePr>
        <p:xfrm>
          <a:off x="637953" y="1369758"/>
          <a:ext cx="11057861" cy="46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354175"/>
      </p:ext>
    </p:extLst>
  </p:cSld>
  <p:clrMapOvr>
    <a:masterClrMapping/>
  </p:clrMapOvr>
</p:sld>
</file>

<file path=ppt/theme/theme1.xml><?xml version="1.0" encoding="utf-8"?>
<a:theme xmlns:a="http://schemas.openxmlformats.org/drawingml/2006/main" name="ETSI Corporate 2018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4AD05EA6-9E27-4D1C-90B7-9947F66C1F4C}" vid="{760ADE90-7FFE-4EDE-A44F-81F5E52D7C9A}"/>
    </a:ext>
  </a:extLst>
</a:theme>
</file>

<file path=ppt/theme/theme2.xml><?xml version="1.0" encoding="utf-8"?>
<a:theme xmlns:a="http://schemas.openxmlformats.org/drawingml/2006/main" name="Office Theme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25197BFE2BDD42BDF4898E6BD229D3" ma:contentTypeVersion="2" ma:contentTypeDescription="Create a new document." ma:contentTypeScope="" ma:versionID="2c277f44128c65c56dc94b271e665f6b">
  <xsd:schema xmlns:xsd="http://www.w3.org/2001/XMLSchema" xmlns:xs="http://www.w3.org/2001/XMLSchema" xmlns:p="http://schemas.microsoft.com/office/2006/metadata/properties" xmlns:ns3="84969b7c-6212-4798-abed-e6eef3ba76f8" targetNamespace="http://schemas.microsoft.com/office/2006/metadata/properties" ma:root="true" ma:fieldsID="17f5a18436fa9976e749e97ea7345e90" ns3:_="">
    <xsd:import namespace="84969b7c-6212-4798-abed-e6eef3ba76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4969b7c-6212-4798-abed-e6eef3ba76f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10135E7-541B-486C-89E7-A80CF5252D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F652EFB-CFB8-46AA-932C-0F612BADF437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84969b7c-6212-4798-abed-e6eef3ba76f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68C0159-1865-4D2B-A986-2B8B4ABB880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4969b7c-6212-4798-abed-e6eef3ba76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ETSI_CORPORATE_PRESENTATION_template_2019_Light_Version</Template>
  <TotalTime>0</TotalTime>
  <Words>740</Words>
  <Application>Microsoft Office PowerPoint</Application>
  <PresentationFormat>Widescreen</PresentationFormat>
  <Paragraphs>150</Paragraphs>
  <Slides>24</Slides>
  <Notes>14</Notes>
  <HiddenSlides>2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Symbol</vt:lpstr>
      <vt:lpstr>Wingdings</vt:lpstr>
      <vt:lpstr>ETSI Corporate 2018</vt:lpstr>
      <vt:lpstr>STF 576  Survey of current work and definition  of a methodology for specification and testing  of RESTful APIs</vt:lpstr>
      <vt:lpstr>Agenda</vt:lpstr>
      <vt:lpstr>Rationale and Motivation</vt:lpstr>
      <vt:lpstr>Specialist Task Force 576</vt:lpstr>
      <vt:lpstr>Participants in the Survey</vt:lpstr>
      <vt:lpstr>Understanding the Use of REST APIs</vt:lpstr>
      <vt:lpstr>Importance of RESTful APIs</vt:lpstr>
      <vt:lpstr>Challenges (1)</vt:lpstr>
      <vt:lpstr>Challenges (2)</vt:lpstr>
      <vt:lpstr>Important Topics (1)</vt:lpstr>
      <vt:lpstr>Important Topics (2)</vt:lpstr>
      <vt:lpstr>Essential Testing Activities</vt:lpstr>
      <vt:lpstr>Specification of Common Aspects of REST APIs</vt:lpstr>
      <vt:lpstr>Data Exchange Format</vt:lpstr>
      <vt:lpstr>Version Management</vt:lpstr>
      <vt:lpstr>Large Query Result Sets</vt:lpstr>
      <vt:lpstr>Authentication</vt:lpstr>
      <vt:lpstr>Data Loss Avoidance</vt:lpstr>
      <vt:lpstr>Asynchronous Communication</vt:lpstr>
      <vt:lpstr>Test Configurations</vt:lpstr>
      <vt:lpstr>Recommended Tools (1)</vt:lpstr>
      <vt:lpstr>Recommended Tools (2)</vt:lpstr>
      <vt:lpstr>Highlights of the Survey</vt:lpstr>
      <vt:lpstr>Thank you for your time!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1 or 2 Lines</dc:title>
  <dc:subject>&lt;Speech title here&gt;</dc:subject>
  <dc:creator>Michele Carignani</dc:creator>
  <cp:keywords/>
  <cp:lastModifiedBy>Emmanuelle Chaulot-Talmon</cp:lastModifiedBy>
  <cp:revision>2</cp:revision>
  <dcterms:created xsi:type="dcterms:W3CDTF">2019-11-13T16:52:19Z</dcterms:created>
  <dcterms:modified xsi:type="dcterms:W3CDTF">2020-01-31T09:12:55Z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ecurityLevel">
    <vt:lpwstr>Level 2 – Sensitive</vt:lpwstr>
  </property>
  <property fmtid="{D5CDD505-2E9C-101B-9397-08002B2CF9AE}" pid="3" name="Updated">
    <vt:bool>true</vt:bool>
  </property>
  <property fmtid="{D5CDD505-2E9C-101B-9397-08002B2CF9AE}" pid="4" name="ContentTypeId">
    <vt:lpwstr>0x0101003D25197BFE2BDD42BDF4898E6BD229D3</vt:lpwstr>
  </property>
  <property fmtid="{D5CDD505-2E9C-101B-9397-08002B2CF9AE}" pid="5" name="MSIP_Label_17cb76b2-10b8-4fe1-93d4-2202842406cd_Enabled">
    <vt:lpwstr>True</vt:lpwstr>
  </property>
  <property fmtid="{D5CDD505-2E9C-101B-9397-08002B2CF9AE}" pid="6" name="MSIP_Label_17cb76b2-10b8-4fe1-93d4-2202842406cd_SiteId">
    <vt:lpwstr>945c199a-83a2-4e80-9f8c-5a91be5752dd</vt:lpwstr>
  </property>
  <property fmtid="{D5CDD505-2E9C-101B-9397-08002B2CF9AE}" pid="7" name="MSIP_Label_17cb76b2-10b8-4fe1-93d4-2202842406cd_Owner">
    <vt:lpwstr>Sana_Zulfiqar@Dellteam.com</vt:lpwstr>
  </property>
  <property fmtid="{D5CDD505-2E9C-101B-9397-08002B2CF9AE}" pid="8" name="MSIP_Label_17cb76b2-10b8-4fe1-93d4-2202842406cd_SetDate">
    <vt:lpwstr>2020-01-07T06:48:11.0498572Z</vt:lpwstr>
  </property>
  <property fmtid="{D5CDD505-2E9C-101B-9397-08002B2CF9AE}" pid="9" name="MSIP_Label_17cb76b2-10b8-4fe1-93d4-2202842406cd_Name">
    <vt:lpwstr>External Public</vt:lpwstr>
  </property>
  <property fmtid="{D5CDD505-2E9C-101B-9397-08002B2CF9AE}" pid="10" name="MSIP_Label_17cb76b2-10b8-4fe1-93d4-2202842406cd_Application">
    <vt:lpwstr>Microsoft Azure Information Protection</vt:lpwstr>
  </property>
  <property fmtid="{D5CDD505-2E9C-101B-9397-08002B2CF9AE}" pid="11" name="MSIP_Label_17cb76b2-10b8-4fe1-93d4-2202842406cd_Extended_MSFT_Method">
    <vt:lpwstr>Manual</vt:lpwstr>
  </property>
  <property fmtid="{D5CDD505-2E9C-101B-9397-08002B2CF9AE}" pid="12" name="aiplabel">
    <vt:lpwstr>External Public</vt:lpwstr>
  </property>
</Properties>
</file>